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3"/>
  </p:notesMasterIdLst>
  <p:sldIdLst>
    <p:sldId id="266" r:id="rId2"/>
    <p:sldId id="286" r:id="rId3"/>
    <p:sldId id="285" r:id="rId4"/>
    <p:sldId id="268" r:id="rId5"/>
    <p:sldId id="269" r:id="rId6"/>
    <p:sldId id="270" r:id="rId7"/>
    <p:sldId id="271" r:id="rId8"/>
    <p:sldId id="273" r:id="rId9"/>
    <p:sldId id="274" r:id="rId10"/>
    <p:sldId id="275" r:id="rId11"/>
    <p:sldId id="276" r:id="rId12"/>
    <p:sldId id="272" r:id="rId13"/>
    <p:sldId id="306" r:id="rId14"/>
    <p:sldId id="309" r:id="rId15"/>
    <p:sldId id="310" r:id="rId16"/>
    <p:sldId id="283" r:id="rId17"/>
    <p:sldId id="284" r:id="rId18"/>
    <p:sldId id="302" r:id="rId19"/>
    <p:sldId id="303" r:id="rId20"/>
    <p:sldId id="289" r:id="rId21"/>
    <p:sldId id="290" r:id="rId22"/>
    <p:sldId id="291" r:id="rId23"/>
    <p:sldId id="292" r:id="rId24"/>
    <p:sldId id="293" r:id="rId25"/>
    <p:sldId id="294" r:id="rId26"/>
    <p:sldId id="295" r:id="rId27"/>
    <p:sldId id="304" r:id="rId28"/>
    <p:sldId id="301" r:id="rId29"/>
    <p:sldId id="264" r:id="rId30"/>
    <p:sldId id="305" r:id="rId31"/>
    <p:sldId id="261" r:id="rId32"/>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3" autoAdjust="0"/>
    <p:restoredTop sz="94532" autoAdjust="0"/>
  </p:normalViewPr>
  <p:slideViewPr>
    <p:cSldViewPr snapToGrid="0">
      <p:cViewPr varScale="1">
        <p:scale>
          <a:sx n="81" d="100"/>
          <a:sy n="81" d="100"/>
        </p:scale>
        <p:origin x="66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E7E26F-7F73-4966-940E-E5D248747C23}" type="datetimeFigureOut">
              <a:rPr lang="x-none" smtClean="0"/>
              <a:t>26/02/2023</a:t>
            </a:fld>
            <a:endParaRPr lang="x-non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x-non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BCFA1-6E4A-4187-A90D-133D4DC5FF39}" type="slidenum">
              <a:rPr lang="x-none" smtClean="0"/>
              <a:t>‹Nº›</a:t>
            </a:fld>
            <a:endParaRPr lang="x-none"/>
          </a:p>
        </p:txBody>
      </p:sp>
    </p:spTree>
    <p:extLst>
      <p:ext uri="{BB962C8B-B14F-4D97-AF65-F5344CB8AC3E}">
        <p14:creationId xmlns:p14="http://schemas.microsoft.com/office/powerpoint/2010/main" val="2529761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5663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3e7513e0c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3e7513e0c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falta aca mas cosas</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3beefb0d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3beefb0d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5663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566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18BF461E-A605-48C6-94F7-0A6ECCF2F990}" type="slidenum">
              <a:rPr lang="es-ES" altLang="es-ES"/>
              <a:pPr eaLnBrk="1" hangingPunct="1">
                <a:spcBef>
                  <a:spcPct val="0"/>
                </a:spcBef>
              </a:pPr>
              <a:t>5</a:t>
            </a:fld>
            <a:endParaRPr lang="es-ES" altLang="es-E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s-ES" altLang="es-ES">
              <a:cs typeface="Arial" panose="020B0604020202020204" pitchFamily="34" charset="0"/>
            </a:endParaRPr>
          </a:p>
        </p:txBody>
      </p:sp>
    </p:spTree>
    <p:extLst>
      <p:ext uri="{BB962C8B-B14F-4D97-AF65-F5344CB8AC3E}">
        <p14:creationId xmlns:p14="http://schemas.microsoft.com/office/powerpoint/2010/main" val="2654679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B09E0A95-2C4B-4B02-8CEB-B3A54609E700}" type="slidenum">
              <a:rPr lang="es-ES" altLang="es-ES"/>
              <a:pPr eaLnBrk="1" hangingPunct="1">
                <a:spcBef>
                  <a:spcPct val="0"/>
                </a:spcBef>
              </a:pPr>
              <a:t>6</a:t>
            </a:fld>
            <a:endParaRPr lang="es-ES" altLang="es-E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endParaRPr lang="es-ES" altLang="es-ES">
              <a:cs typeface="Arial" panose="020B0604020202020204" pitchFamily="34" charset="0"/>
            </a:endParaRPr>
          </a:p>
        </p:txBody>
      </p:sp>
    </p:spTree>
    <p:extLst>
      <p:ext uri="{BB962C8B-B14F-4D97-AF65-F5344CB8AC3E}">
        <p14:creationId xmlns:p14="http://schemas.microsoft.com/office/powerpoint/2010/main" val="1820909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7953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513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572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2943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31ECD26-D390-4C90-86A9-6A75E2D7C0CA}" type="datetimeFigureOut">
              <a:rPr lang="x-none" smtClean="0"/>
              <a:t>26/02/2023</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2488924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31ECD26-D390-4C90-86A9-6A75E2D7C0CA}" type="datetimeFigureOut">
              <a:rPr lang="x-none" smtClean="0"/>
              <a:t>26/02/2023</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3664576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31ECD26-D390-4C90-86A9-6A75E2D7C0CA}" type="datetimeFigureOut">
              <a:rPr lang="x-none" smtClean="0"/>
              <a:t>26/02/2023</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D386E76C-A273-452E-8764-22209998105F}" type="slidenum">
              <a:rPr lang="x-none" smtClean="0"/>
              <a:t>‹Nº›</a:t>
            </a:fld>
            <a:endParaRPr lang="x-none"/>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05562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31ECD26-D390-4C90-86A9-6A75E2D7C0CA}" type="datetimeFigureOut">
              <a:rPr lang="x-none" smtClean="0"/>
              <a:t>26/02/2023</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1143312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31ECD26-D390-4C90-86A9-6A75E2D7C0CA}" type="datetimeFigureOut">
              <a:rPr lang="x-none" smtClean="0"/>
              <a:t>26/02/2023</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D386E76C-A273-452E-8764-22209998105F}" type="slidenum">
              <a:rPr lang="x-none" smtClean="0"/>
              <a:t>‹Nº›</a:t>
            </a:fld>
            <a:endParaRPr lang="x-non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82033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31ECD26-D390-4C90-86A9-6A75E2D7C0CA}" type="datetimeFigureOut">
              <a:rPr lang="x-none" smtClean="0"/>
              <a:t>26/02/2023</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757458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1ECD26-D390-4C90-86A9-6A75E2D7C0CA}" type="datetimeFigureOut">
              <a:rPr lang="x-none" smtClean="0"/>
              <a:t>26/02/2023</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1506911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1ECD26-D390-4C90-86A9-6A75E2D7C0CA}" type="datetimeFigureOut">
              <a:rPr lang="x-none" smtClean="0"/>
              <a:t>26/02/2023</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342379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1"/>
        <p:cNvGrpSpPr/>
        <p:nvPr/>
      </p:nvGrpSpPr>
      <p:grpSpPr>
        <a:xfrm>
          <a:off x="0" y="0"/>
          <a:ext cx="0" cy="0"/>
          <a:chOff x="0" y="0"/>
          <a:chExt cx="0" cy="0"/>
        </a:xfrm>
      </p:grpSpPr>
      <p:sp>
        <p:nvSpPr>
          <p:cNvPr id="25" name="Shape 25"/>
          <p:cNvSpPr txBox="1">
            <a:spLocks noGrp="1"/>
          </p:cNvSpPr>
          <p:nvPr>
            <p:ph type="title"/>
          </p:nvPr>
        </p:nvSpPr>
        <p:spPr>
          <a:xfrm>
            <a:off x="3200333" y="767933"/>
            <a:ext cx="8428800" cy="847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213483" y="2127701"/>
            <a:ext cx="8428800" cy="40031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330665" y="6251677"/>
            <a:ext cx="731600" cy="524800"/>
          </a:xfrm>
          <a:prstGeom prst="rect">
            <a:avLst/>
          </a:prstGeom>
        </p:spPr>
        <p:txBody>
          <a:bodyPr lIns="91425" tIns="91425" rIns="91425" bIns="91425" anchor="ctr" anchorCtr="0">
            <a:noAutofit/>
          </a:bodyPr>
          <a:lstStyle/>
          <a:p>
            <a:fld id="{00000000-1234-1234-1234-123412341234}" type="slidenum">
              <a:rPr lang="es" smtClean="0"/>
              <a:pPr/>
              <a:t>‹Nº›</a:t>
            </a:fld>
            <a:endParaRPr lang="es"/>
          </a:p>
        </p:txBody>
      </p:sp>
    </p:spTree>
    <p:extLst>
      <p:ext uri="{BB962C8B-B14F-4D97-AF65-F5344CB8AC3E}">
        <p14:creationId xmlns:p14="http://schemas.microsoft.com/office/powerpoint/2010/main" val="73654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1826684" y="301625"/>
            <a:ext cx="9751483" cy="56403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3 Marcador de fecha"/>
          <p:cNvSpPr>
            <a:spLocks noGrp="1"/>
          </p:cNvSpPr>
          <p:nvPr>
            <p:ph type="dt" sz="half" idx="10"/>
          </p:nvPr>
        </p:nvSpPr>
        <p:spPr/>
        <p:txBody>
          <a:bodyPr/>
          <a:lstStyle>
            <a:lvl1pPr>
              <a:defRPr/>
            </a:lvl1pPr>
          </a:lstStyle>
          <a:p>
            <a:pPr>
              <a:defRPr/>
            </a:pPr>
            <a:endParaRPr lang="es-ES" altLang="es-ES"/>
          </a:p>
        </p:txBody>
      </p:sp>
      <p:sp>
        <p:nvSpPr>
          <p:cNvPr id="4" name="4 Marcador de pie de página"/>
          <p:cNvSpPr>
            <a:spLocks noGrp="1"/>
          </p:cNvSpPr>
          <p:nvPr>
            <p:ph type="ftr" sz="quarter" idx="11"/>
          </p:nvPr>
        </p:nvSpPr>
        <p:spPr/>
        <p:txBody>
          <a:bodyPr/>
          <a:lstStyle>
            <a:lvl1pPr>
              <a:defRPr/>
            </a:lvl1pPr>
          </a:lstStyle>
          <a:p>
            <a:pPr>
              <a:defRPr/>
            </a:pPr>
            <a:endParaRPr lang="es-ES" altLang="es-ES"/>
          </a:p>
        </p:txBody>
      </p:sp>
      <p:sp>
        <p:nvSpPr>
          <p:cNvPr id="5" name="5 Marcador de número de diapositiva"/>
          <p:cNvSpPr>
            <a:spLocks noGrp="1"/>
          </p:cNvSpPr>
          <p:nvPr>
            <p:ph type="sldNum" sz="quarter" idx="12"/>
          </p:nvPr>
        </p:nvSpPr>
        <p:spPr/>
        <p:txBody>
          <a:bodyPr/>
          <a:lstStyle>
            <a:lvl1pPr>
              <a:defRPr/>
            </a:lvl1pPr>
          </a:lstStyle>
          <a:p>
            <a:fld id="{5389C90D-02CE-482F-8A11-5C846722FA37}" type="slidenum">
              <a:rPr lang="es-ES" altLang="es-ES"/>
              <a:pPr/>
              <a:t>‹Nº›</a:t>
            </a:fld>
            <a:endParaRPr lang="es-ES" altLang="es-ES"/>
          </a:p>
        </p:txBody>
      </p:sp>
    </p:spTree>
    <p:extLst>
      <p:ext uri="{BB962C8B-B14F-4D97-AF65-F5344CB8AC3E}">
        <p14:creationId xmlns:p14="http://schemas.microsoft.com/office/powerpoint/2010/main" val="8200187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1524000" y="609600"/>
            <a:ext cx="103632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1559984" y="1946275"/>
            <a:ext cx="508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imágenes prediseñadas"/>
          <p:cNvSpPr>
            <a:spLocks noGrp="1"/>
          </p:cNvSpPr>
          <p:nvPr>
            <p:ph type="clipArt" sz="half" idx="2"/>
          </p:nvPr>
        </p:nvSpPr>
        <p:spPr>
          <a:xfrm>
            <a:off x="6843184" y="1946275"/>
            <a:ext cx="5080000" cy="4114800"/>
          </a:xfrm>
        </p:spPr>
        <p:txBody>
          <a:bodyPr/>
          <a:lstStyle/>
          <a:p>
            <a:pPr lvl="0"/>
            <a:endParaRPr lang="es-ES" noProof="0"/>
          </a:p>
        </p:txBody>
      </p:sp>
      <p:sp>
        <p:nvSpPr>
          <p:cNvPr id="5" name="Rectangle 35"/>
          <p:cNvSpPr>
            <a:spLocks noGrp="1" noChangeArrowheads="1"/>
          </p:cNvSpPr>
          <p:nvPr>
            <p:ph type="dt" sz="half" idx="10"/>
          </p:nvPr>
        </p:nvSpPr>
        <p:spPr>
          <a:ln/>
        </p:spPr>
        <p:txBody>
          <a:bodyPr/>
          <a:lstStyle>
            <a:lvl1pPr>
              <a:defRPr/>
            </a:lvl1pPr>
          </a:lstStyle>
          <a:p>
            <a:pPr>
              <a:defRPr/>
            </a:pPr>
            <a:endParaRPr lang="es-ES"/>
          </a:p>
        </p:txBody>
      </p:sp>
      <p:sp>
        <p:nvSpPr>
          <p:cNvPr id="6" name="Rectangle 36"/>
          <p:cNvSpPr>
            <a:spLocks noGrp="1" noChangeArrowheads="1"/>
          </p:cNvSpPr>
          <p:nvPr>
            <p:ph type="ftr" sz="quarter" idx="11"/>
          </p:nvPr>
        </p:nvSpPr>
        <p:spPr>
          <a:ln/>
        </p:spPr>
        <p:txBody>
          <a:bodyPr/>
          <a:lstStyle>
            <a:lvl1pPr>
              <a:defRPr/>
            </a:lvl1pPr>
          </a:lstStyle>
          <a:p>
            <a:pPr>
              <a:defRPr/>
            </a:pPr>
            <a:endParaRPr lang="es-ES"/>
          </a:p>
        </p:txBody>
      </p:sp>
      <p:sp>
        <p:nvSpPr>
          <p:cNvPr id="7" name="Rectangle 37"/>
          <p:cNvSpPr>
            <a:spLocks noGrp="1" noChangeArrowheads="1"/>
          </p:cNvSpPr>
          <p:nvPr>
            <p:ph type="sldNum" sz="quarter" idx="12"/>
          </p:nvPr>
        </p:nvSpPr>
        <p:spPr>
          <a:ln/>
        </p:spPr>
        <p:txBody>
          <a:bodyPr/>
          <a:lstStyle>
            <a:lvl1pPr>
              <a:defRPr/>
            </a:lvl1pPr>
          </a:lstStyle>
          <a:p>
            <a:fld id="{4787E8A1-721F-4A48-85A2-24D5D3FC0961}" type="slidenum">
              <a:rPr lang="es-ES" altLang="x-none"/>
              <a:pPr/>
              <a:t>‹Nº›</a:t>
            </a:fld>
            <a:endParaRPr lang="es-ES" altLang="x-none"/>
          </a:p>
        </p:txBody>
      </p:sp>
    </p:spTree>
    <p:extLst>
      <p:ext uri="{BB962C8B-B14F-4D97-AF65-F5344CB8AC3E}">
        <p14:creationId xmlns:p14="http://schemas.microsoft.com/office/powerpoint/2010/main" val="166831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1ECD26-D390-4C90-86A9-6A75E2D7C0CA}" type="datetimeFigureOut">
              <a:rPr lang="x-none" smtClean="0"/>
              <a:t>26/02/2023</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692495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31ECD26-D390-4C90-86A9-6A75E2D7C0CA}" type="datetimeFigureOut">
              <a:rPr lang="x-none" smtClean="0"/>
              <a:t>26/02/2023</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2486401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31ECD26-D390-4C90-86A9-6A75E2D7C0CA}" type="datetimeFigureOut">
              <a:rPr lang="x-none" smtClean="0"/>
              <a:t>26/02/2023</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1763435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31ECD26-D390-4C90-86A9-6A75E2D7C0CA}" type="datetimeFigureOut">
              <a:rPr lang="x-none" smtClean="0"/>
              <a:t>26/02/2023</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544868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31ECD26-D390-4C90-86A9-6A75E2D7C0CA}" type="datetimeFigureOut">
              <a:rPr lang="x-none" smtClean="0"/>
              <a:t>26/02/2023</a:t>
            </a:fld>
            <a:endParaRPr lang="x-none"/>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2916525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1ECD26-D390-4C90-86A9-6A75E2D7C0CA}" type="datetimeFigureOut">
              <a:rPr lang="x-none" smtClean="0"/>
              <a:t>26/02/2023</a:t>
            </a:fld>
            <a:endParaRPr lang="x-none"/>
          </a:p>
        </p:txBody>
      </p:sp>
      <p:sp>
        <p:nvSpPr>
          <p:cNvPr id="3" name="Footer Placeholder 2"/>
          <p:cNvSpPr>
            <a:spLocks noGrp="1"/>
          </p:cNvSpPr>
          <p:nvPr>
            <p:ph type="ftr" sz="quarter" idx="11"/>
          </p:nvPr>
        </p:nvSpPr>
        <p:spPr/>
        <p:txBody>
          <a:bodyPr/>
          <a:lstStyle/>
          <a:p>
            <a:endParaRPr lang="x-none"/>
          </a:p>
        </p:txBody>
      </p:sp>
      <p:sp>
        <p:nvSpPr>
          <p:cNvPr id="4" name="Slide Number Placeholder 3"/>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329517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31ECD26-D390-4C90-86A9-6A75E2D7C0CA}" type="datetimeFigureOut">
              <a:rPr lang="x-none" smtClean="0"/>
              <a:t>26/02/2023</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2414415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31ECD26-D390-4C90-86A9-6A75E2D7C0CA}" type="datetimeFigureOut">
              <a:rPr lang="x-none" smtClean="0"/>
              <a:t>26/02/2023</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D386E76C-A273-452E-8764-22209998105F}" type="slidenum">
              <a:rPr lang="x-none" smtClean="0"/>
              <a:t>‹Nº›</a:t>
            </a:fld>
            <a:endParaRPr lang="x-none"/>
          </a:p>
        </p:txBody>
      </p:sp>
    </p:spTree>
    <p:extLst>
      <p:ext uri="{BB962C8B-B14F-4D97-AF65-F5344CB8AC3E}">
        <p14:creationId xmlns:p14="http://schemas.microsoft.com/office/powerpoint/2010/main" val="456522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1ECD26-D390-4C90-86A9-6A75E2D7C0CA}" type="datetimeFigureOut">
              <a:rPr lang="x-none" smtClean="0"/>
              <a:t>26/02/2023</a:t>
            </a:fld>
            <a:endParaRPr lang="x-none"/>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x-none"/>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386E76C-A273-452E-8764-22209998105F}" type="slidenum">
              <a:rPr lang="x-none" smtClean="0"/>
              <a:t>‹Nº›</a:t>
            </a:fld>
            <a:endParaRPr lang="x-none"/>
          </a:p>
        </p:txBody>
      </p:sp>
    </p:spTree>
    <p:extLst>
      <p:ext uri="{BB962C8B-B14F-4D97-AF65-F5344CB8AC3E}">
        <p14:creationId xmlns:p14="http://schemas.microsoft.com/office/powerpoint/2010/main" val="144723331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9.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5" name="Marcador de contenid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216" y="743537"/>
            <a:ext cx="3565076" cy="3274308"/>
          </a:xfrm>
          <a:prstGeom prst="rect">
            <a:avLst/>
          </a:prstGeom>
        </p:spPr>
      </p:pic>
      <p:sp>
        <p:nvSpPr>
          <p:cNvPr id="17" name="Título 1"/>
          <p:cNvSpPr txBox="1">
            <a:spLocks/>
          </p:cNvSpPr>
          <p:nvPr/>
        </p:nvSpPr>
        <p:spPr>
          <a:xfrm>
            <a:off x="304800" y="4536096"/>
            <a:ext cx="9437709" cy="1509104"/>
          </a:xfrm>
          <a:prstGeom prst="rect">
            <a:avLst/>
          </a:prstGeom>
        </p:spPr>
        <p:txBody>
          <a:bodyPr vert="horz" lIns="91425" tIns="91425" rIns="91425" bIns="91425" rtlCol="0" anchor="t" anchorCtr="0">
            <a:noAutofit/>
          </a:bodyPr>
          <a:lstStyle>
            <a:lvl1pPr lvl="0" algn="l" defTabSz="457200" rtl="0" eaLnBrk="1" latinLnBrk="0" hangingPunct="1">
              <a:spcBef>
                <a:spcPts val="0"/>
              </a:spcBef>
              <a:buNone/>
              <a:defRPr sz="3600" kern="1200">
                <a:solidFill>
                  <a:schemeClr val="accent1"/>
                </a:solidFill>
                <a:latin typeface="+mj-lt"/>
                <a:ea typeface="+mj-ea"/>
                <a:cs typeface="+mj-cs"/>
              </a:defRPr>
            </a:lvl1pPr>
            <a:lvl2pPr lvl="1" eaLnBrk="1" hangingPunct="1">
              <a:spcBef>
                <a:spcPts val="0"/>
              </a:spcBef>
              <a:defRPr>
                <a:solidFill>
                  <a:schemeClr val="tx2"/>
                </a:solidFill>
              </a:defRPr>
            </a:lvl2pPr>
            <a:lvl3pPr lvl="2" eaLnBrk="1" hangingPunct="1">
              <a:spcBef>
                <a:spcPts val="0"/>
              </a:spcBef>
              <a:defRPr>
                <a:solidFill>
                  <a:schemeClr val="tx2"/>
                </a:solidFill>
              </a:defRPr>
            </a:lvl3pPr>
            <a:lvl4pPr lvl="3" eaLnBrk="1" hangingPunct="1">
              <a:spcBef>
                <a:spcPts val="0"/>
              </a:spcBef>
              <a:defRPr>
                <a:solidFill>
                  <a:schemeClr val="tx2"/>
                </a:solidFill>
              </a:defRPr>
            </a:lvl4pPr>
            <a:lvl5pPr lvl="4" eaLnBrk="1" hangingPunct="1">
              <a:spcBef>
                <a:spcPts val="0"/>
              </a:spcBef>
              <a:defRPr>
                <a:solidFill>
                  <a:schemeClr val="tx2"/>
                </a:solidFill>
              </a:defRPr>
            </a:lvl5pPr>
            <a:lvl6pPr lvl="5" eaLnBrk="1" hangingPunct="1">
              <a:spcBef>
                <a:spcPts val="0"/>
              </a:spcBef>
              <a:defRPr>
                <a:solidFill>
                  <a:schemeClr val="tx2"/>
                </a:solidFill>
              </a:defRPr>
            </a:lvl6pPr>
            <a:lvl7pPr lvl="6" eaLnBrk="1" hangingPunct="1">
              <a:spcBef>
                <a:spcPts val="0"/>
              </a:spcBef>
              <a:defRPr>
                <a:solidFill>
                  <a:schemeClr val="tx2"/>
                </a:solidFill>
              </a:defRPr>
            </a:lvl7pPr>
            <a:lvl8pPr lvl="7" eaLnBrk="1" hangingPunct="1">
              <a:spcBef>
                <a:spcPts val="0"/>
              </a:spcBef>
              <a:defRPr>
                <a:solidFill>
                  <a:schemeClr val="tx2"/>
                </a:solidFill>
              </a:defRPr>
            </a:lvl8pPr>
            <a:lvl9pPr lvl="8" eaLnBrk="1" hangingPunct="1">
              <a:spcBef>
                <a:spcPts val="0"/>
              </a:spcBef>
              <a:defRPr>
                <a:solidFill>
                  <a:schemeClr val="tx2"/>
                </a:solidFill>
              </a:defRPr>
            </a:lvl9pPr>
          </a:lstStyle>
          <a:p>
            <a:pPr algn="ctr"/>
            <a:r>
              <a:rPr lang="es-BO" sz="5400" b="1" dirty="0">
                <a:solidFill>
                  <a:schemeClr val="accent4"/>
                </a:solidFill>
              </a:rPr>
              <a:t>HIPOACÚSICOS HABLANDO DE HIPOACUSIA</a:t>
            </a:r>
            <a:endParaRPr lang="x-none" sz="5400" b="1" dirty="0">
              <a:solidFill>
                <a:schemeClr val="accent4"/>
              </a:solidFill>
            </a:endParaRPr>
          </a:p>
        </p:txBody>
      </p:sp>
    </p:spTree>
    <p:extLst>
      <p:ext uri="{BB962C8B-B14F-4D97-AF65-F5344CB8AC3E}">
        <p14:creationId xmlns:p14="http://schemas.microsoft.com/office/powerpoint/2010/main" val="1049223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965201" y="404813"/>
            <a:ext cx="7772400" cy="1143000"/>
          </a:xfrm>
          <a:noFill/>
        </p:spPr>
        <p:txBody>
          <a:bodyPr>
            <a:normAutofit/>
          </a:bodyPr>
          <a:lstStyle/>
          <a:p>
            <a:pPr algn="ctr" eaLnBrk="1" hangingPunct="1"/>
            <a:r>
              <a:rPr lang="es-MX" altLang="x-none" sz="4000" b="1" i="1" dirty="0">
                <a:solidFill>
                  <a:schemeClr val="accent4"/>
                </a:solidFill>
                <a:latin typeface="Arial" panose="020B0604020202020204" pitchFamily="34" charset="0"/>
              </a:rPr>
              <a:t>Hipoacusias del oído Medio</a:t>
            </a:r>
            <a:endParaRPr lang="es-ES" altLang="x-none" sz="4000" b="1" i="1" dirty="0">
              <a:solidFill>
                <a:schemeClr val="accent4"/>
              </a:solidFill>
              <a:latin typeface="Arial" panose="020B0604020202020204" pitchFamily="34" charset="0"/>
            </a:endParaRPr>
          </a:p>
        </p:txBody>
      </p:sp>
      <p:sp>
        <p:nvSpPr>
          <p:cNvPr id="39939" name="Rectangle 3"/>
          <p:cNvSpPr>
            <a:spLocks noGrp="1" noChangeArrowheads="1"/>
          </p:cNvSpPr>
          <p:nvPr>
            <p:ph sz="half" idx="1"/>
          </p:nvPr>
        </p:nvSpPr>
        <p:spPr>
          <a:xfrm>
            <a:off x="1089546" y="1655928"/>
            <a:ext cx="4953000" cy="4953000"/>
          </a:xfrm>
        </p:spPr>
        <p:txBody>
          <a:bodyPr>
            <a:normAutofit/>
          </a:bodyPr>
          <a:lstStyle/>
          <a:p>
            <a:pPr algn="ctr" eaLnBrk="1" hangingPunct="1">
              <a:buFont typeface="Wingdings" panose="05000000000000000000" pitchFamily="2" charset="2"/>
              <a:buNone/>
              <a:defRPr/>
            </a:pPr>
            <a:r>
              <a:rPr lang="es-MX" sz="2800" b="1" i="1" dirty="0">
                <a:solidFill>
                  <a:schemeClr val="tx1">
                    <a:lumMod val="65000"/>
                    <a:lumOff val="35000"/>
                  </a:schemeClr>
                </a:solidFill>
                <a:latin typeface="Arial" charset="0"/>
              </a:rPr>
              <a:t>Enfermedad</a:t>
            </a: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Perforación Timpánica </a:t>
            </a: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Otosclerosis.</a:t>
            </a: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Disfunción trompa de Eustaquio.</a:t>
            </a: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Otitis media    </a:t>
            </a:r>
          </a:p>
        </p:txBody>
      </p:sp>
      <p:sp>
        <p:nvSpPr>
          <p:cNvPr id="39941" name="Rectangle 5"/>
          <p:cNvSpPr>
            <a:spLocks noChangeArrowheads="1"/>
          </p:cNvSpPr>
          <p:nvPr/>
        </p:nvSpPr>
        <p:spPr bwMode="auto">
          <a:xfrm>
            <a:off x="6535477" y="1547813"/>
            <a:ext cx="2673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MX" sz="3600" b="1" dirty="0">
                <a:solidFill>
                  <a:schemeClr val="tx1">
                    <a:lumMod val="65000"/>
                    <a:lumOff val="35000"/>
                  </a:schemeClr>
                </a:solidFill>
                <a:latin typeface="Arial" charset="0"/>
              </a:rPr>
              <a:t>Conductiva</a:t>
            </a:r>
            <a:endParaRPr lang="es-ES" sz="3600" b="1" dirty="0">
              <a:solidFill>
                <a:schemeClr val="tx1">
                  <a:lumMod val="65000"/>
                  <a:lumOff val="35000"/>
                </a:schemeClr>
              </a:solidFill>
              <a:latin typeface="Arial" charset="0"/>
            </a:endParaRPr>
          </a:p>
        </p:txBody>
      </p:sp>
      <p:pic>
        <p:nvPicPr>
          <p:cNvPr id="39942" name="Picture 6" descr="BD05201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6439" y="2405418"/>
            <a:ext cx="25114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627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dissolve">
                                      <p:cBhvr>
                                        <p:cTn id="7" dur="500"/>
                                        <p:tgtEl>
                                          <p:spTgt spid="39938"/>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9939">
                                            <p:txEl>
                                              <p:pRg st="0" end="0"/>
                                            </p:txEl>
                                          </p:spTgt>
                                        </p:tgtEl>
                                        <p:attrNameLst>
                                          <p:attrName>style.visibility</p:attrName>
                                        </p:attrNameLst>
                                      </p:cBhvr>
                                      <p:to>
                                        <p:strVal val="visible"/>
                                      </p:to>
                                    </p:set>
                                    <p:animEffect transition="in" filter="wipe(up)">
                                      <p:cBhvr>
                                        <p:cTn id="11" dur="500"/>
                                        <p:tgtEl>
                                          <p:spTgt spid="39939">
                                            <p:txEl>
                                              <p:pRg st="0" end="0"/>
                                            </p:txEl>
                                          </p:spTgt>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9939">
                                            <p:txEl>
                                              <p:pRg st="1" end="1"/>
                                            </p:txEl>
                                          </p:spTgt>
                                        </p:tgtEl>
                                        <p:attrNameLst>
                                          <p:attrName>style.visibility</p:attrName>
                                        </p:attrNameLst>
                                      </p:cBhvr>
                                      <p:to>
                                        <p:strVal val="visible"/>
                                      </p:to>
                                    </p:set>
                                    <p:animEffect transition="in" filter="wipe(up)">
                                      <p:cBhvr>
                                        <p:cTn id="15" dur="500"/>
                                        <p:tgtEl>
                                          <p:spTgt spid="39939">
                                            <p:txEl>
                                              <p:pRg st="1" end="1"/>
                                            </p:txEl>
                                          </p:spTgt>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9939">
                                            <p:txEl>
                                              <p:pRg st="2" end="2"/>
                                            </p:txEl>
                                          </p:spTgt>
                                        </p:tgtEl>
                                        <p:attrNameLst>
                                          <p:attrName>style.visibility</p:attrName>
                                        </p:attrNameLst>
                                      </p:cBhvr>
                                      <p:to>
                                        <p:strVal val="visible"/>
                                      </p:to>
                                    </p:set>
                                    <p:animEffect transition="in" filter="wipe(up)">
                                      <p:cBhvr>
                                        <p:cTn id="19" dur="500"/>
                                        <p:tgtEl>
                                          <p:spTgt spid="39939">
                                            <p:txEl>
                                              <p:pRg st="2" end="2"/>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9939">
                                            <p:txEl>
                                              <p:pRg st="3" end="3"/>
                                            </p:txEl>
                                          </p:spTgt>
                                        </p:tgtEl>
                                        <p:attrNameLst>
                                          <p:attrName>style.visibility</p:attrName>
                                        </p:attrNameLst>
                                      </p:cBhvr>
                                      <p:to>
                                        <p:strVal val="visible"/>
                                      </p:to>
                                    </p:set>
                                    <p:animEffect transition="in" filter="wipe(up)">
                                      <p:cBhvr>
                                        <p:cTn id="23" dur="500"/>
                                        <p:tgtEl>
                                          <p:spTgt spid="39939">
                                            <p:txEl>
                                              <p:pRg st="3" end="3"/>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9939">
                                            <p:txEl>
                                              <p:pRg st="4" end="4"/>
                                            </p:txEl>
                                          </p:spTgt>
                                        </p:tgtEl>
                                        <p:attrNameLst>
                                          <p:attrName>style.visibility</p:attrName>
                                        </p:attrNameLst>
                                      </p:cBhvr>
                                      <p:to>
                                        <p:strVal val="visible"/>
                                      </p:to>
                                    </p:set>
                                    <p:animEffect transition="in" filter="wipe(up)">
                                      <p:cBhvr>
                                        <p:cTn id="27" dur="500"/>
                                        <p:tgtEl>
                                          <p:spTgt spid="39939">
                                            <p:txEl>
                                              <p:pRg st="4" end="4"/>
                                            </p:txEl>
                                          </p:spTgt>
                                        </p:tgtEl>
                                      </p:cBhvr>
                                    </p:animEffect>
                                  </p:childTnLst>
                                </p:cTn>
                              </p:par>
                            </p:childTnLst>
                          </p:cTn>
                        </p:par>
                        <p:par>
                          <p:cTn id="28" fill="hold" nodeType="afterGroup">
                            <p:stCondLst>
                              <p:cond delay="3000"/>
                            </p:stCondLst>
                            <p:childTnLst>
                              <p:par>
                                <p:cTn id="29" presetID="2" presetClass="entr" presetSubtype="2" fill="hold" grpId="0" nodeType="afterEffect">
                                  <p:stCondLst>
                                    <p:cond delay="0"/>
                                  </p:stCondLst>
                                  <p:childTnLst>
                                    <p:set>
                                      <p:cBhvr>
                                        <p:cTn id="30" dur="1" fill="hold">
                                          <p:stCondLst>
                                            <p:cond delay="0"/>
                                          </p:stCondLst>
                                        </p:cTn>
                                        <p:tgtEl>
                                          <p:spTgt spid="39941"/>
                                        </p:tgtEl>
                                        <p:attrNameLst>
                                          <p:attrName>style.visibility</p:attrName>
                                        </p:attrNameLst>
                                      </p:cBhvr>
                                      <p:to>
                                        <p:strVal val="visible"/>
                                      </p:to>
                                    </p:set>
                                    <p:anim calcmode="lin" valueType="num">
                                      <p:cBhvr additive="base">
                                        <p:cTn id="31" dur="500" fill="hold"/>
                                        <p:tgtEl>
                                          <p:spTgt spid="39941"/>
                                        </p:tgtEl>
                                        <p:attrNameLst>
                                          <p:attrName>ppt_x</p:attrName>
                                        </p:attrNameLst>
                                      </p:cBhvr>
                                      <p:tavLst>
                                        <p:tav tm="0">
                                          <p:val>
                                            <p:strVal val="1+#ppt_w/2"/>
                                          </p:val>
                                        </p:tav>
                                        <p:tav tm="100000">
                                          <p:val>
                                            <p:strVal val="#ppt_x"/>
                                          </p:val>
                                        </p:tav>
                                      </p:tavLst>
                                    </p:anim>
                                    <p:anim calcmode="lin" valueType="num">
                                      <p:cBhvr additive="base">
                                        <p:cTn id="32" dur="500" fill="hold"/>
                                        <p:tgtEl>
                                          <p:spTgt spid="39941"/>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500"/>
                            </p:stCondLst>
                            <p:childTnLst>
                              <p:par>
                                <p:cTn id="34" presetID="2" presetClass="entr" presetSubtype="4" fill="hold" nodeType="afterEffect">
                                  <p:stCondLst>
                                    <p:cond delay="0"/>
                                  </p:stCondLst>
                                  <p:childTnLst>
                                    <p:set>
                                      <p:cBhvr>
                                        <p:cTn id="35" dur="1" fill="hold">
                                          <p:stCondLst>
                                            <p:cond delay="0"/>
                                          </p:stCondLst>
                                        </p:cTn>
                                        <p:tgtEl>
                                          <p:spTgt spid="39942"/>
                                        </p:tgtEl>
                                        <p:attrNameLst>
                                          <p:attrName>style.visibility</p:attrName>
                                        </p:attrNameLst>
                                      </p:cBhvr>
                                      <p:to>
                                        <p:strVal val="visible"/>
                                      </p:to>
                                    </p:set>
                                    <p:anim calcmode="lin" valueType="num">
                                      <p:cBhvr additive="base">
                                        <p:cTn id="36" dur="500" fill="hold"/>
                                        <p:tgtEl>
                                          <p:spTgt spid="39942"/>
                                        </p:tgtEl>
                                        <p:attrNameLst>
                                          <p:attrName>ppt_x</p:attrName>
                                        </p:attrNameLst>
                                      </p:cBhvr>
                                      <p:tavLst>
                                        <p:tav tm="0">
                                          <p:val>
                                            <p:strVal val="#ppt_x"/>
                                          </p:val>
                                        </p:tav>
                                        <p:tav tm="100000">
                                          <p:val>
                                            <p:strVal val="#ppt_x"/>
                                          </p:val>
                                        </p:tav>
                                      </p:tavLst>
                                    </p:anim>
                                    <p:anim calcmode="lin" valueType="num">
                                      <p:cBhvr additive="base">
                                        <p:cTn id="37" dur="500" fill="hold"/>
                                        <p:tgtEl>
                                          <p:spTgt spid="399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utoUpdateAnimBg="0"/>
      <p:bldP spid="39939" grpId="0" build="p" autoUpdateAnimBg="0" advAuto="0"/>
      <p:bldP spid="3994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534237" y="508000"/>
            <a:ext cx="7772400" cy="1143000"/>
          </a:xfrm>
          <a:noFill/>
        </p:spPr>
        <p:txBody>
          <a:bodyPr/>
          <a:lstStyle/>
          <a:p>
            <a:pPr algn="ctr" eaLnBrk="1" hangingPunct="1"/>
            <a:r>
              <a:rPr lang="es-MX" altLang="x-none" b="1" i="1" dirty="0">
                <a:solidFill>
                  <a:schemeClr val="accent4"/>
                </a:solidFill>
                <a:latin typeface="Arial" panose="020B0604020202020204" pitchFamily="34" charset="0"/>
              </a:rPr>
              <a:t>Hipoacusias del oído Interno</a:t>
            </a:r>
            <a:endParaRPr lang="es-ES" altLang="x-none" b="1" i="1" dirty="0">
              <a:solidFill>
                <a:schemeClr val="accent4"/>
              </a:solidFill>
              <a:latin typeface="Arial" panose="020B0604020202020204" pitchFamily="34" charset="0"/>
            </a:endParaRPr>
          </a:p>
        </p:txBody>
      </p:sp>
      <p:sp>
        <p:nvSpPr>
          <p:cNvPr id="8" name="Rectangle 3"/>
          <p:cNvSpPr>
            <a:spLocks noGrp="1" noChangeArrowheads="1"/>
          </p:cNvSpPr>
          <p:nvPr>
            <p:ph sz="half" idx="1"/>
          </p:nvPr>
        </p:nvSpPr>
        <p:spPr>
          <a:xfrm>
            <a:off x="1062250" y="1384300"/>
            <a:ext cx="4953000" cy="5334000"/>
          </a:xfrm>
        </p:spPr>
        <p:txBody>
          <a:bodyPr>
            <a:normAutofit/>
          </a:bodyPr>
          <a:lstStyle/>
          <a:p>
            <a:pPr algn="ctr" eaLnBrk="1" hangingPunct="1">
              <a:buFont typeface="Wingdings" panose="05000000000000000000" pitchFamily="2" charset="2"/>
              <a:buNone/>
              <a:defRPr/>
            </a:pPr>
            <a:r>
              <a:rPr lang="es-MX" sz="2800" b="1" i="1" dirty="0">
                <a:solidFill>
                  <a:schemeClr val="tx1">
                    <a:lumMod val="65000"/>
                    <a:lumOff val="35000"/>
                  </a:schemeClr>
                </a:solidFill>
                <a:latin typeface="Arial" charset="0"/>
              </a:rPr>
              <a:t>Enfermedad</a:t>
            </a:r>
          </a:p>
          <a:p>
            <a:pPr eaLnBrk="1" hangingPunct="1">
              <a:lnSpc>
                <a:spcPct val="120000"/>
              </a:lnSpc>
              <a:buClr>
                <a:srgbClr val="FF9900"/>
              </a:buClr>
              <a:buFont typeface="Wingdings" panose="05000000000000000000" pitchFamily="2" charset="2"/>
              <a:buChar char="Ø"/>
              <a:defRPr/>
            </a:pPr>
            <a:r>
              <a:rPr lang="es-MX" sz="2800" b="1" i="1" dirty="0" err="1">
                <a:solidFill>
                  <a:schemeClr val="tx1">
                    <a:lumMod val="65000"/>
                    <a:lumOff val="35000"/>
                  </a:schemeClr>
                </a:solidFill>
                <a:latin typeface="Arial" charset="0"/>
              </a:rPr>
              <a:t>Otopatia</a:t>
            </a:r>
            <a:r>
              <a:rPr lang="es-MX" sz="2800" b="1" i="1" dirty="0">
                <a:solidFill>
                  <a:schemeClr val="tx1">
                    <a:lumMod val="65000"/>
                    <a:lumOff val="35000"/>
                  </a:schemeClr>
                </a:solidFill>
                <a:latin typeface="Arial" charset="0"/>
              </a:rPr>
              <a:t> por </a:t>
            </a:r>
            <a:r>
              <a:rPr lang="es-MX" sz="2800" b="1" i="1" dirty="0" err="1">
                <a:solidFill>
                  <a:schemeClr val="tx1">
                    <a:lumMod val="65000"/>
                    <a:lumOff val="35000"/>
                  </a:schemeClr>
                </a:solidFill>
                <a:latin typeface="Arial" charset="0"/>
              </a:rPr>
              <a:t>Ototoxicos</a:t>
            </a:r>
            <a:r>
              <a:rPr lang="es-MX" sz="2800" b="1" i="1" dirty="0">
                <a:solidFill>
                  <a:schemeClr val="tx1">
                    <a:lumMod val="65000"/>
                    <a:lumOff val="35000"/>
                  </a:schemeClr>
                </a:solidFill>
                <a:latin typeface="Arial" charset="0"/>
              </a:rPr>
              <a:t> </a:t>
            </a: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Traumatismo C.E. </a:t>
            </a: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Meningitis  </a:t>
            </a: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 Encefalitis</a:t>
            </a:r>
          </a:p>
          <a:p>
            <a:pPr eaLnBrk="1" hangingPunct="1">
              <a:lnSpc>
                <a:spcPct val="120000"/>
              </a:lnSpc>
              <a:buClr>
                <a:srgbClr val="FF9900"/>
              </a:buClr>
              <a:buFont typeface="Wingdings" panose="05000000000000000000" pitchFamily="2" charset="2"/>
              <a:buChar char="Ø"/>
              <a:defRPr/>
            </a:pPr>
            <a:r>
              <a:rPr lang="es-MX" sz="2800" b="1" i="1" dirty="0" err="1">
                <a:solidFill>
                  <a:schemeClr val="tx1">
                    <a:lumMod val="65000"/>
                    <a:lumOff val="35000"/>
                  </a:schemeClr>
                </a:solidFill>
                <a:latin typeface="Arial" charset="0"/>
              </a:rPr>
              <a:t>Meniere</a:t>
            </a:r>
            <a:r>
              <a:rPr lang="es-MX" sz="2800" b="1" i="1" dirty="0">
                <a:solidFill>
                  <a:schemeClr val="tx1">
                    <a:lumMod val="65000"/>
                    <a:lumOff val="35000"/>
                  </a:schemeClr>
                </a:solidFill>
                <a:latin typeface="Arial" charset="0"/>
              </a:rPr>
              <a:t>.</a:t>
            </a:r>
          </a:p>
          <a:p>
            <a:pPr eaLnBrk="1" hangingPunct="1">
              <a:lnSpc>
                <a:spcPct val="120000"/>
              </a:lnSpc>
              <a:buClr>
                <a:srgbClr val="FF9900"/>
              </a:buClr>
              <a:buFont typeface="Wingdings" panose="05000000000000000000" pitchFamily="2" charset="2"/>
              <a:buChar char="Ø"/>
              <a:defRPr/>
            </a:pPr>
            <a:r>
              <a:rPr lang="es-MX" sz="2800" b="1" i="1" dirty="0" err="1">
                <a:solidFill>
                  <a:schemeClr val="tx1">
                    <a:lumMod val="65000"/>
                    <a:lumOff val="35000"/>
                  </a:schemeClr>
                </a:solidFill>
                <a:latin typeface="Arial" charset="0"/>
              </a:rPr>
              <a:t>Presbiacusia</a:t>
            </a:r>
            <a:r>
              <a:rPr lang="es-MX" sz="2800" b="1" i="1" dirty="0">
                <a:solidFill>
                  <a:schemeClr val="tx1">
                    <a:lumMod val="65000"/>
                    <a:lumOff val="35000"/>
                  </a:schemeClr>
                </a:solidFill>
                <a:latin typeface="Arial" charset="0"/>
              </a:rPr>
              <a:t>.</a:t>
            </a: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Fractura hueso Temporal.</a:t>
            </a:r>
            <a:endParaRPr lang="es-ES" sz="2800" b="1" i="1" dirty="0">
              <a:solidFill>
                <a:schemeClr val="tx1">
                  <a:lumMod val="65000"/>
                  <a:lumOff val="35000"/>
                </a:schemeClr>
              </a:solidFill>
              <a:latin typeface="Arial" charset="0"/>
            </a:endParaRPr>
          </a:p>
        </p:txBody>
      </p:sp>
      <p:sp>
        <p:nvSpPr>
          <p:cNvPr id="9" name="Rectangle 4"/>
          <p:cNvSpPr>
            <a:spLocks noChangeArrowheads="1"/>
          </p:cNvSpPr>
          <p:nvPr/>
        </p:nvSpPr>
        <p:spPr bwMode="auto">
          <a:xfrm>
            <a:off x="6493669" y="1397000"/>
            <a:ext cx="2368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MX" sz="3600" b="1" dirty="0">
                <a:solidFill>
                  <a:schemeClr val="tx1">
                    <a:lumMod val="65000"/>
                    <a:lumOff val="35000"/>
                  </a:schemeClr>
                </a:solidFill>
                <a:latin typeface="Arial" charset="0"/>
              </a:rPr>
              <a:t>Sensorial</a:t>
            </a:r>
            <a:r>
              <a:rPr lang="es-MX" sz="3600" b="1" dirty="0">
                <a:effectLst>
                  <a:outerShdw blurRad="38100" dist="38100" dir="2700000" algn="tl">
                    <a:srgbClr val="000000"/>
                  </a:outerShdw>
                </a:effectLst>
                <a:latin typeface="Arial" charset="0"/>
              </a:rPr>
              <a:t> </a:t>
            </a:r>
            <a:endParaRPr lang="es-ES" sz="3600" b="1" dirty="0">
              <a:effectLst>
                <a:outerShdw blurRad="38100" dist="38100" dir="2700000" algn="tl">
                  <a:srgbClr val="000000"/>
                </a:outerShdw>
              </a:effectLst>
              <a:latin typeface="Arial" charset="0"/>
            </a:endParaRPr>
          </a:p>
        </p:txBody>
      </p:sp>
      <p:pic>
        <p:nvPicPr>
          <p:cNvPr id="10" name="Picture 6" descr="HM00351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9525" y="2659038"/>
            <a:ext cx="263683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7883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dissolve">
                                      <p:cBhvr>
                                        <p:cTn id="7" dur="500"/>
                                        <p:tgtEl>
                                          <p:spTgt spid="4096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up)">
                                      <p:cBhvr>
                                        <p:cTn id="11" dur="500"/>
                                        <p:tgtEl>
                                          <p:spTgt spid="8">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up)">
                                      <p:cBhvr>
                                        <p:cTn id="15" dur="500"/>
                                        <p:tgtEl>
                                          <p:spTgt spid="8">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wipe(up)">
                                      <p:cBhvr>
                                        <p:cTn id="19" dur="500"/>
                                        <p:tgtEl>
                                          <p:spTgt spid="8">
                                            <p:txEl>
                                              <p:pRg st="2" end="2"/>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wipe(up)">
                                      <p:cBhvr>
                                        <p:cTn id="23" dur="500"/>
                                        <p:tgtEl>
                                          <p:spTgt spid="8">
                                            <p:txEl>
                                              <p:pRg st="3" end="3"/>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up)">
                                      <p:cBhvr>
                                        <p:cTn id="27" dur="500"/>
                                        <p:tgtEl>
                                          <p:spTgt spid="8">
                                            <p:txEl>
                                              <p:pRg st="4" end="4"/>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Effect transition="in" filter="wipe(up)">
                                      <p:cBhvr>
                                        <p:cTn id="31" dur="500"/>
                                        <p:tgtEl>
                                          <p:spTgt spid="8">
                                            <p:txEl>
                                              <p:pRg st="5" end="5"/>
                                            </p:txEl>
                                          </p:spTgt>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wipe(up)">
                                      <p:cBhvr>
                                        <p:cTn id="35" dur="500"/>
                                        <p:tgtEl>
                                          <p:spTgt spid="8">
                                            <p:txEl>
                                              <p:pRg st="6" end="6"/>
                                            </p:txEl>
                                          </p:spTgt>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animEffect transition="in" filter="wipe(up)">
                                      <p:cBhvr>
                                        <p:cTn id="39" dur="500"/>
                                        <p:tgtEl>
                                          <p:spTgt spid="8">
                                            <p:txEl>
                                              <p:pRg st="7" end="7"/>
                                            </p:txEl>
                                          </p:spTgt>
                                        </p:tgtEl>
                                      </p:cBhvr>
                                    </p:animEffect>
                                  </p:childTnLst>
                                </p:cTn>
                              </p:par>
                            </p:childTnLst>
                          </p:cTn>
                        </p:par>
                        <p:par>
                          <p:cTn id="40" fill="hold">
                            <p:stCondLst>
                              <p:cond delay="4500"/>
                            </p:stCondLst>
                            <p:childTnLst>
                              <p:par>
                                <p:cTn id="41" presetID="2" presetClass="entr" presetSubtype="2"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2" presetClass="entr" presetSubtype="2"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1+#ppt_w/2"/>
                                          </p:val>
                                        </p:tav>
                                        <p:tav tm="100000">
                                          <p:val>
                                            <p:strVal val="#ppt_x"/>
                                          </p:val>
                                        </p:tav>
                                      </p:tavLst>
                                    </p:anim>
                                    <p:anim calcmode="lin" valueType="num">
                                      <p:cBhvr additive="base">
                                        <p:cTn id="49"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utoUpdateAnimBg="0"/>
      <p:bldP spid="8" grpId="0" build="p" autoUpdateAnimBg="0" advAuto="0"/>
      <p:bldP spid="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188594" y="121630"/>
            <a:ext cx="8428800" cy="847200"/>
          </a:xfrm>
          <a:prstGeom prst="rect">
            <a:avLst/>
          </a:prstGeom>
        </p:spPr>
        <p:txBody>
          <a:bodyPr vert="horz" lIns="121900" tIns="121900" rIns="121900" bIns="121900" rtlCol="0" anchor="t" anchorCtr="0">
            <a:noAutofit/>
          </a:bodyPr>
          <a:lstStyle/>
          <a:p>
            <a:r>
              <a:rPr lang="es-BO" sz="4000" dirty="0"/>
              <a:t>	</a:t>
            </a:r>
            <a:r>
              <a:rPr lang="es-BO" sz="4000" b="1" dirty="0">
                <a:solidFill>
                  <a:schemeClr val="accent4"/>
                </a:solidFill>
              </a:rPr>
              <a:t>Grado de pérdida auditiva</a:t>
            </a:r>
            <a:endParaRPr sz="4000" b="1" dirty="0">
              <a:solidFill>
                <a:schemeClr val="accent4"/>
              </a:solidFill>
            </a:endParaRPr>
          </a:p>
        </p:txBody>
      </p:sp>
      <p:sp>
        <p:nvSpPr>
          <p:cNvPr id="97" name="Shape 97"/>
          <p:cNvSpPr txBox="1">
            <a:spLocks noGrp="1"/>
          </p:cNvSpPr>
          <p:nvPr>
            <p:ph type="body" idx="1"/>
          </p:nvPr>
        </p:nvSpPr>
        <p:spPr>
          <a:xfrm>
            <a:off x="307477" y="885790"/>
            <a:ext cx="5665483" cy="6886610"/>
          </a:xfrm>
          <a:prstGeom prst="rect">
            <a:avLst/>
          </a:prstGeom>
        </p:spPr>
        <p:txBody>
          <a:bodyPr vert="horz" lIns="121900" tIns="121900" rIns="121900" bIns="121900" rtlCol="0" anchor="t" anchorCtr="0">
            <a:noAutofit/>
          </a:bodyPr>
          <a:lstStyle/>
          <a:p>
            <a:pPr algn="just">
              <a:buClr>
                <a:schemeClr val="dk2"/>
              </a:buClr>
              <a:buSzPct val="78571"/>
              <a:buNone/>
            </a:pPr>
            <a:r>
              <a:rPr lang="es" b="1" dirty="0">
                <a:solidFill>
                  <a:schemeClr val="tx1">
                    <a:lumMod val="65000"/>
                    <a:lumOff val="35000"/>
                  </a:schemeClr>
                </a:solidFill>
                <a:latin typeface="Arial"/>
                <a:ea typeface="Arial"/>
                <a:cs typeface="Arial"/>
                <a:sym typeface="Arial"/>
              </a:rPr>
              <a:t>Hiperacusia: </a:t>
            </a:r>
            <a:r>
              <a:rPr lang="es" dirty="0">
                <a:solidFill>
                  <a:schemeClr val="tx1">
                    <a:lumMod val="65000"/>
                    <a:lumOff val="35000"/>
                  </a:schemeClr>
                </a:solidFill>
                <a:latin typeface="Arial"/>
                <a:ea typeface="Arial"/>
                <a:cs typeface="Arial"/>
                <a:sym typeface="Arial"/>
              </a:rPr>
              <a:t>0 db a – 10 db sensibilidad en la audicion.</a:t>
            </a:r>
          </a:p>
          <a:p>
            <a:pPr algn="just">
              <a:spcBef>
                <a:spcPts val="1333"/>
              </a:spcBef>
              <a:buClr>
                <a:schemeClr val="dk2"/>
              </a:buClr>
              <a:buSzPct val="78571"/>
              <a:buNone/>
            </a:pPr>
            <a:r>
              <a:rPr lang="es" b="1" dirty="0">
                <a:solidFill>
                  <a:schemeClr val="tx1">
                    <a:lumMod val="65000"/>
                    <a:lumOff val="35000"/>
                  </a:schemeClr>
                </a:solidFill>
                <a:latin typeface="Arial"/>
                <a:ea typeface="Arial"/>
                <a:cs typeface="Arial"/>
                <a:sym typeface="Arial"/>
              </a:rPr>
              <a:t>Normal: </a:t>
            </a:r>
            <a:r>
              <a:rPr lang="es" dirty="0">
                <a:solidFill>
                  <a:schemeClr val="tx1">
                    <a:lumMod val="65000"/>
                    <a:lumOff val="35000"/>
                  </a:schemeClr>
                </a:solidFill>
                <a:latin typeface="Arial"/>
                <a:ea typeface="Arial"/>
                <a:cs typeface="Arial"/>
                <a:sym typeface="Arial"/>
              </a:rPr>
              <a:t>0 db (DECIBELES)a 20 db</a:t>
            </a:r>
            <a:endParaRPr lang="es" b="1" dirty="0">
              <a:solidFill>
                <a:schemeClr val="tx1">
                  <a:lumMod val="65000"/>
                  <a:lumOff val="35000"/>
                </a:schemeClr>
              </a:solidFill>
              <a:latin typeface="Arial"/>
              <a:ea typeface="Arial"/>
              <a:cs typeface="Arial"/>
              <a:sym typeface="Arial"/>
            </a:endParaRPr>
          </a:p>
          <a:p>
            <a:pPr algn="just">
              <a:spcBef>
                <a:spcPts val="1333"/>
              </a:spcBef>
              <a:buClr>
                <a:schemeClr val="dk2"/>
              </a:buClr>
              <a:buSzPct val="78571"/>
              <a:buNone/>
            </a:pPr>
            <a:r>
              <a:rPr lang="es" b="1" dirty="0">
                <a:solidFill>
                  <a:schemeClr val="tx1">
                    <a:lumMod val="65000"/>
                    <a:lumOff val="35000"/>
                  </a:schemeClr>
                </a:solidFill>
                <a:latin typeface="Arial"/>
                <a:ea typeface="Arial"/>
                <a:cs typeface="Arial"/>
                <a:sym typeface="Arial"/>
              </a:rPr>
              <a:t>Leve: </a:t>
            </a:r>
            <a:r>
              <a:rPr lang="es" dirty="0">
                <a:solidFill>
                  <a:schemeClr val="tx1">
                    <a:lumMod val="65000"/>
                    <a:lumOff val="35000"/>
                  </a:schemeClr>
                </a:solidFill>
                <a:latin typeface="Arial"/>
                <a:ea typeface="Arial"/>
                <a:cs typeface="Arial"/>
                <a:sym typeface="Arial"/>
              </a:rPr>
              <a:t>con una pérdida de 20-40 dB; se caracteriza por la dificultad para escuchar conversaciones lejanas o en entornos ruidosos.</a:t>
            </a:r>
          </a:p>
          <a:p>
            <a:pPr algn="just">
              <a:spcBef>
                <a:spcPts val="1333"/>
              </a:spcBef>
              <a:buClr>
                <a:schemeClr val="dk2"/>
              </a:buClr>
              <a:buSzPct val="78571"/>
              <a:buNone/>
            </a:pPr>
            <a:r>
              <a:rPr lang="es" b="1" dirty="0">
                <a:solidFill>
                  <a:schemeClr val="tx1">
                    <a:lumMod val="65000"/>
                    <a:lumOff val="35000"/>
                  </a:schemeClr>
                </a:solidFill>
                <a:latin typeface="Arial"/>
                <a:ea typeface="Arial"/>
                <a:cs typeface="Arial"/>
                <a:sym typeface="Arial"/>
              </a:rPr>
              <a:t>Moderado: </a:t>
            </a:r>
            <a:r>
              <a:rPr lang="es" dirty="0">
                <a:solidFill>
                  <a:schemeClr val="tx1">
                    <a:lumMod val="65000"/>
                    <a:lumOff val="35000"/>
                  </a:schemeClr>
                </a:solidFill>
                <a:latin typeface="Arial"/>
                <a:ea typeface="Arial"/>
                <a:cs typeface="Arial"/>
                <a:sym typeface="Arial"/>
              </a:rPr>
              <a:t>con una pérdida de 40-70 dB; se caracteriza por la dificultad para participar en conversaciones.</a:t>
            </a:r>
          </a:p>
          <a:p>
            <a:pPr algn="just">
              <a:spcBef>
                <a:spcPts val="1333"/>
              </a:spcBef>
              <a:buClr>
                <a:schemeClr val="dk2"/>
              </a:buClr>
              <a:buSzPct val="78571"/>
              <a:buNone/>
            </a:pPr>
            <a:r>
              <a:rPr lang="es" b="1" dirty="0">
                <a:solidFill>
                  <a:schemeClr val="tx1">
                    <a:lumMod val="65000"/>
                    <a:lumOff val="35000"/>
                  </a:schemeClr>
                </a:solidFill>
                <a:latin typeface="Arial"/>
                <a:ea typeface="Arial"/>
                <a:cs typeface="Arial"/>
                <a:sym typeface="Arial"/>
              </a:rPr>
              <a:t>Severa: </a:t>
            </a:r>
            <a:r>
              <a:rPr lang="es" dirty="0">
                <a:solidFill>
                  <a:schemeClr val="tx1">
                    <a:lumMod val="65000"/>
                    <a:lumOff val="35000"/>
                  </a:schemeClr>
                </a:solidFill>
                <a:latin typeface="Arial"/>
                <a:ea typeface="Arial"/>
                <a:cs typeface="Arial"/>
                <a:sym typeface="Arial"/>
              </a:rPr>
              <a:t>una pérdida de 70-90 dB; sólo pueden escuchar conversaciones muy altas y a menos de 30 cm.</a:t>
            </a:r>
          </a:p>
          <a:p>
            <a:pPr algn="just">
              <a:buClr>
                <a:schemeClr val="dk2"/>
              </a:buClr>
              <a:buSzPct val="78571"/>
              <a:buNone/>
            </a:pPr>
            <a:r>
              <a:rPr lang="es" b="1" dirty="0">
                <a:solidFill>
                  <a:schemeClr val="tx1">
                    <a:lumMod val="65000"/>
                    <a:lumOff val="35000"/>
                  </a:schemeClr>
                </a:solidFill>
                <a:latin typeface="Arial"/>
                <a:ea typeface="Arial"/>
                <a:cs typeface="Arial"/>
                <a:sym typeface="Arial"/>
              </a:rPr>
              <a:t>Profunda: </a:t>
            </a:r>
            <a:r>
              <a:rPr lang="es" dirty="0">
                <a:solidFill>
                  <a:schemeClr val="tx1">
                    <a:lumMod val="65000"/>
                    <a:lumOff val="35000"/>
                  </a:schemeClr>
                </a:solidFill>
                <a:latin typeface="Arial"/>
                <a:ea typeface="Arial"/>
                <a:cs typeface="Arial"/>
                <a:sym typeface="Arial"/>
              </a:rPr>
              <a:t>una pérdida superior a 90 dB, sólo son capaces de escuchar algunos sonidos ambientales muy intensos.</a:t>
            </a:r>
          </a:p>
          <a:p>
            <a:pPr algn="just">
              <a:spcBef>
                <a:spcPts val="1333"/>
              </a:spcBef>
              <a:buClr>
                <a:schemeClr val="dk2"/>
              </a:buClr>
              <a:buSzPct val="78571"/>
              <a:buNone/>
            </a:pPr>
            <a:r>
              <a:rPr lang="es" b="1" dirty="0">
                <a:solidFill>
                  <a:schemeClr val="tx1">
                    <a:lumMod val="65000"/>
                    <a:lumOff val="35000"/>
                  </a:schemeClr>
                </a:solidFill>
                <a:latin typeface="Arial"/>
                <a:ea typeface="Arial"/>
                <a:cs typeface="Arial"/>
                <a:sym typeface="Arial"/>
              </a:rPr>
              <a:t>COFOSIS O ANACUSIA (sordo):  </a:t>
            </a:r>
            <a:r>
              <a:rPr lang="es" dirty="0">
                <a:solidFill>
                  <a:schemeClr val="tx1">
                    <a:lumMod val="65000"/>
                    <a:lumOff val="35000"/>
                  </a:schemeClr>
                </a:solidFill>
                <a:latin typeface="Arial"/>
                <a:ea typeface="Arial"/>
                <a:cs typeface="Arial"/>
                <a:sym typeface="Arial"/>
              </a:rPr>
              <a:t>es perdida total de la audición</a:t>
            </a:r>
          </a:p>
          <a:p>
            <a:pPr>
              <a:buNone/>
            </a:pPr>
            <a:endParaRPr dirty="0"/>
          </a:p>
        </p:txBody>
      </p:sp>
      <p:pic>
        <p:nvPicPr>
          <p:cNvPr id="2" name="Imagen 1"/>
          <p:cNvPicPr>
            <a:picLocks noChangeAspect="1"/>
          </p:cNvPicPr>
          <p:nvPr/>
        </p:nvPicPr>
        <p:blipFill>
          <a:blip r:embed="rId3"/>
          <a:stretch>
            <a:fillRect/>
          </a:stretch>
        </p:blipFill>
        <p:spPr>
          <a:xfrm>
            <a:off x="6094094" y="923472"/>
            <a:ext cx="5577211" cy="5149566"/>
          </a:xfrm>
          <a:prstGeom prst="rect">
            <a:avLst/>
          </a:prstGeom>
        </p:spPr>
      </p:pic>
    </p:spTree>
    <p:extLst>
      <p:ext uri="{BB962C8B-B14F-4D97-AF65-F5344CB8AC3E}">
        <p14:creationId xmlns:p14="http://schemas.microsoft.com/office/powerpoint/2010/main" val="312332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86994" y="132918"/>
            <a:ext cx="8428800" cy="847200"/>
          </a:xfrm>
          <a:prstGeom prst="rect">
            <a:avLst/>
          </a:prstGeom>
        </p:spPr>
        <p:txBody>
          <a:bodyPr vert="horz" lIns="121900" tIns="121900" rIns="121900" bIns="121900" rtlCol="0" anchor="t" anchorCtr="0">
            <a:noAutofit/>
          </a:bodyPr>
          <a:lstStyle/>
          <a:p>
            <a:r>
              <a:rPr lang="es-BO" sz="2800" dirty="0">
                <a:solidFill>
                  <a:srgbClr val="FF0000"/>
                </a:solidFill>
              </a:rPr>
              <a:t>	</a:t>
            </a:r>
            <a:r>
              <a:rPr lang="es-MX" sz="2800" b="1" i="0" dirty="0">
                <a:solidFill>
                  <a:schemeClr val="accent4"/>
                </a:solidFill>
                <a:effectLst/>
                <a:latin typeface="Helvetica Neue"/>
              </a:rPr>
              <a:t>Audiograma: La ‘banana del habla’</a:t>
            </a:r>
            <a:br>
              <a:rPr lang="es-MX" sz="2000" b="1" i="0" dirty="0">
                <a:solidFill>
                  <a:srgbClr val="FF0000"/>
                </a:solidFill>
                <a:effectLst/>
                <a:latin typeface="Helvetica Neue"/>
              </a:rPr>
            </a:br>
            <a:endParaRPr sz="4000" b="1" dirty="0">
              <a:solidFill>
                <a:srgbClr val="FF0000"/>
              </a:solidFill>
            </a:endParaRPr>
          </a:p>
        </p:txBody>
      </p:sp>
      <p:pic>
        <p:nvPicPr>
          <p:cNvPr id="8" name="Imagen 7">
            <a:extLst>
              <a:ext uri="{FF2B5EF4-FFF2-40B4-BE49-F238E27FC236}">
                <a16:creationId xmlns:a16="http://schemas.microsoft.com/office/drawing/2014/main" id="{B86400B3-9E3A-4A0E-1A41-B274A4338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064" y="768229"/>
            <a:ext cx="5072515" cy="6010748"/>
          </a:xfrm>
          <a:prstGeom prst="rect">
            <a:avLst/>
          </a:prstGeom>
        </p:spPr>
      </p:pic>
    </p:spTree>
    <p:extLst>
      <p:ext uri="{BB962C8B-B14F-4D97-AF65-F5344CB8AC3E}">
        <p14:creationId xmlns:p14="http://schemas.microsoft.com/office/powerpoint/2010/main" val="3924124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2355944" y="582006"/>
            <a:ext cx="5749362" cy="825495"/>
          </a:xfrm>
          <a:prstGeom prst="rect">
            <a:avLst/>
          </a:prstGeom>
        </p:spPr>
        <p:txBody>
          <a:bodyPr vert="horz" lIns="121900" tIns="121900" rIns="121900" bIns="121900" rtlCol="0" anchor="t" anchorCtr="0">
            <a:noAutofit/>
          </a:bodyPr>
          <a:lstStyle/>
          <a:p>
            <a:r>
              <a:rPr lang="es-BO" sz="3200" b="1" dirty="0">
                <a:solidFill>
                  <a:schemeClr val="accent4"/>
                </a:solidFill>
              </a:rPr>
              <a:t>	</a:t>
            </a:r>
            <a:r>
              <a:rPr lang="es-BO" sz="4000" b="1" i="0" dirty="0">
                <a:solidFill>
                  <a:schemeClr val="accent4"/>
                </a:solidFill>
                <a:effectLst/>
                <a:latin typeface="arial" panose="020B0604020202020204" pitchFamily="34" charset="0"/>
              </a:rPr>
              <a:t> LA MICROTIA</a:t>
            </a:r>
            <a:br>
              <a:rPr lang="es-MX" sz="2000" b="1" i="0" dirty="0">
                <a:solidFill>
                  <a:srgbClr val="FF0000"/>
                </a:solidFill>
                <a:effectLst/>
                <a:latin typeface="Helvetica Neue"/>
              </a:rPr>
            </a:br>
            <a:endParaRPr sz="4000" b="1" dirty="0">
              <a:solidFill>
                <a:srgbClr val="FF0000"/>
              </a:solidFill>
            </a:endParaRPr>
          </a:p>
        </p:txBody>
      </p:sp>
      <p:sp>
        <p:nvSpPr>
          <p:cNvPr id="6" name="CuadroTexto 5">
            <a:extLst>
              <a:ext uri="{FF2B5EF4-FFF2-40B4-BE49-F238E27FC236}">
                <a16:creationId xmlns:a16="http://schemas.microsoft.com/office/drawing/2014/main" id="{DDC5669A-655C-1520-1324-21862538BE74}"/>
              </a:ext>
            </a:extLst>
          </p:cNvPr>
          <p:cNvSpPr txBox="1"/>
          <p:nvPr/>
        </p:nvSpPr>
        <p:spPr>
          <a:xfrm>
            <a:off x="1901858" y="1825426"/>
            <a:ext cx="6103854" cy="4031873"/>
          </a:xfrm>
          <a:prstGeom prst="rect">
            <a:avLst/>
          </a:prstGeom>
          <a:noFill/>
        </p:spPr>
        <p:txBody>
          <a:bodyPr wrap="square">
            <a:spAutoFit/>
          </a:bodyPr>
          <a:lstStyle/>
          <a:p>
            <a:pPr algn="just" defTabSz="914400">
              <a:buClr>
                <a:srgbClr val="000000"/>
              </a:buClr>
              <a:buFont typeface="Arial"/>
              <a:buNone/>
            </a:pPr>
            <a:r>
              <a:rPr lang="es-ES" sz="3200" b="1" kern="0" dirty="0">
                <a:solidFill>
                  <a:srgbClr val="000000"/>
                </a:solidFill>
                <a:latin typeface="Arial" panose="020B0604020202020204" pitchFamily="34" charset="0"/>
                <a:cs typeface="Arial" panose="020B0604020202020204" pitchFamily="34" charset="0"/>
                <a:sym typeface="Arial"/>
              </a:rPr>
              <a:t>Es una malformación congénita donde hay poco desarrollo del pabellón auricular (oído externo) y con alteración de su forma  desde anomalías menores hasta la completa ausencia del pabellón auricular o anotia.</a:t>
            </a:r>
          </a:p>
        </p:txBody>
      </p:sp>
    </p:spTree>
    <p:extLst>
      <p:ext uri="{BB962C8B-B14F-4D97-AF65-F5344CB8AC3E}">
        <p14:creationId xmlns:p14="http://schemas.microsoft.com/office/powerpoint/2010/main" val="2826610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4" name="Imagen 3">
            <a:extLst>
              <a:ext uri="{FF2B5EF4-FFF2-40B4-BE49-F238E27FC236}">
                <a16:creationId xmlns:a16="http://schemas.microsoft.com/office/drawing/2014/main" id="{E29D6F38-F98A-763C-3027-DA89C567CDEE}"/>
              </a:ext>
            </a:extLst>
          </p:cNvPr>
          <p:cNvPicPr>
            <a:picLocks noChangeAspect="1"/>
          </p:cNvPicPr>
          <p:nvPr/>
        </p:nvPicPr>
        <p:blipFill rotWithShape="1">
          <a:blip r:embed="rId3">
            <a:extLst>
              <a:ext uri="{28A0092B-C50C-407E-A947-70E740481C1C}">
                <a14:useLocalDpi xmlns:a14="http://schemas.microsoft.com/office/drawing/2010/main" val="0"/>
              </a:ext>
            </a:extLst>
          </a:blip>
          <a:srcRect t="13219" b="10733"/>
          <a:stretch/>
        </p:blipFill>
        <p:spPr>
          <a:xfrm>
            <a:off x="1103109" y="471339"/>
            <a:ext cx="7437575" cy="2121031"/>
          </a:xfrm>
          <a:prstGeom prst="rect">
            <a:avLst/>
          </a:prstGeom>
        </p:spPr>
      </p:pic>
      <p:sp>
        <p:nvSpPr>
          <p:cNvPr id="9" name="CuadroTexto 8">
            <a:extLst>
              <a:ext uri="{FF2B5EF4-FFF2-40B4-BE49-F238E27FC236}">
                <a16:creationId xmlns:a16="http://schemas.microsoft.com/office/drawing/2014/main" id="{E171FDB7-7D9D-467C-F260-3F54E9B71C0F}"/>
              </a:ext>
            </a:extLst>
          </p:cNvPr>
          <p:cNvSpPr txBox="1"/>
          <p:nvPr/>
        </p:nvSpPr>
        <p:spPr>
          <a:xfrm>
            <a:off x="886548" y="2646663"/>
            <a:ext cx="1847225" cy="280076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defTabSz="914400">
              <a:buClr>
                <a:srgbClr val="000000"/>
              </a:buClr>
              <a:buFont typeface="Arial"/>
              <a:buNone/>
            </a:pPr>
            <a:r>
              <a:rPr lang="es-MX" sz="1600" b="1" kern="0" dirty="0">
                <a:solidFill>
                  <a:srgbClr val="000000"/>
                </a:solidFill>
                <a:latin typeface="Arial" panose="020B0604020202020204" pitchFamily="34" charset="0"/>
                <a:cs typeface="Arial" panose="020B0604020202020204" pitchFamily="34" charset="0"/>
                <a:sym typeface="Arial"/>
              </a:rPr>
              <a:t>GRADO 1</a:t>
            </a:r>
          </a:p>
          <a:p>
            <a:pPr algn="just" defTabSz="914400">
              <a:buClr>
                <a:srgbClr val="000000"/>
              </a:buClr>
              <a:buFont typeface="Arial"/>
              <a:buNone/>
            </a:pPr>
            <a:r>
              <a:rPr lang="es-MX" sz="1600" b="1" kern="0" dirty="0">
                <a:solidFill>
                  <a:srgbClr val="000000"/>
                </a:solidFill>
                <a:latin typeface="Arial" panose="020B0604020202020204" pitchFamily="34" charset="0"/>
                <a:cs typeface="Arial" panose="020B0604020202020204" pitchFamily="34" charset="0"/>
                <a:sym typeface="Arial"/>
              </a:rPr>
              <a:t>La oreja es pequeña pero tiene la mayoría de las características de una oreja normal. Generalmente, el canal auditivo está abierto. </a:t>
            </a:r>
            <a:endParaRPr lang="es-ES" sz="1600" b="1" kern="0" dirty="0">
              <a:solidFill>
                <a:srgbClr val="000000"/>
              </a:solidFill>
              <a:latin typeface="Arial" panose="020B0604020202020204" pitchFamily="34" charset="0"/>
              <a:cs typeface="Arial" panose="020B0604020202020204" pitchFamily="34" charset="0"/>
              <a:sym typeface="Arial"/>
            </a:endParaRPr>
          </a:p>
        </p:txBody>
      </p:sp>
      <p:sp>
        <p:nvSpPr>
          <p:cNvPr id="10" name="CuadroTexto 9">
            <a:extLst>
              <a:ext uri="{FF2B5EF4-FFF2-40B4-BE49-F238E27FC236}">
                <a16:creationId xmlns:a16="http://schemas.microsoft.com/office/drawing/2014/main" id="{245E85F7-FA8E-AD78-447D-1CFBC9B4487E}"/>
              </a:ext>
            </a:extLst>
          </p:cNvPr>
          <p:cNvSpPr txBox="1"/>
          <p:nvPr/>
        </p:nvSpPr>
        <p:spPr>
          <a:xfrm>
            <a:off x="2987167" y="2611222"/>
            <a:ext cx="1697955" cy="35394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defTabSz="914400">
              <a:buClr>
                <a:srgbClr val="000000"/>
              </a:buClr>
              <a:buFont typeface="Arial"/>
              <a:buNone/>
            </a:pPr>
            <a:r>
              <a:rPr lang="es-MX" sz="1600" b="1" kern="0" dirty="0">
                <a:solidFill>
                  <a:srgbClr val="000000"/>
                </a:solidFill>
                <a:latin typeface="Arial" panose="020B0604020202020204" pitchFamily="34" charset="0"/>
                <a:cs typeface="Arial" panose="020B0604020202020204" pitchFamily="34" charset="0"/>
                <a:sym typeface="Arial"/>
              </a:rPr>
              <a:t>GRADO 2</a:t>
            </a:r>
          </a:p>
          <a:p>
            <a:pPr algn="just" defTabSz="914400">
              <a:buClr>
                <a:srgbClr val="000000"/>
              </a:buClr>
              <a:buFont typeface="Arial"/>
              <a:buNone/>
            </a:pPr>
            <a:r>
              <a:rPr lang="es-MX" sz="1600" b="1" kern="0" dirty="0">
                <a:solidFill>
                  <a:srgbClr val="000000"/>
                </a:solidFill>
                <a:latin typeface="Arial" panose="020B0604020202020204" pitchFamily="34" charset="0"/>
                <a:cs typeface="Arial" panose="020B0604020202020204" pitchFamily="34" charset="0"/>
                <a:sym typeface="Arial"/>
              </a:rPr>
              <a:t>La oreja es pequeña y le faltan algunas partes. El conducto auditivo puede estar abierto o cerrado. La ausencia del conducto auditivo se llama atresia aural.</a:t>
            </a:r>
            <a:endParaRPr lang="es-ES" sz="1600" b="1" kern="0" dirty="0">
              <a:solidFill>
                <a:srgbClr val="000000"/>
              </a:solidFill>
              <a:latin typeface="Arial" panose="020B0604020202020204" pitchFamily="34" charset="0"/>
              <a:cs typeface="Arial" panose="020B0604020202020204" pitchFamily="34" charset="0"/>
              <a:sym typeface="Arial"/>
            </a:endParaRPr>
          </a:p>
        </p:txBody>
      </p:sp>
      <p:sp>
        <p:nvSpPr>
          <p:cNvPr id="11" name="CuadroTexto 10">
            <a:extLst>
              <a:ext uri="{FF2B5EF4-FFF2-40B4-BE49-F238E27FC236}">
                <a16:creationId xmlns:a16="http://schemas.microsoft.com/office/drawing/2014/main" id="{977F87D6-87A9-5901-9D80-5C9E87F94BEB}"/>
              </a:ext>
            </a:extLst>
          </p:cNvPr>
          <p:cNvSpPr txBox="1"/>
          <p:nvPr/>
        </p:nvSpPr>
        <p:spPr>
          <a:xfrm>
            <a:off x="5002944" y="2619026"/>
            <a:ext cx="1765501" cy="32932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defTabSz="914400">
              <a:buClr>
                <a:srgbClr val="000000"/>
              </a:buClr>
              <a:buFont typeface="Arial"/>
              <a:buNone/>
            </a:pPr>
            <a:r>
              <a:rPr lang="es-MX" sz="1600" b="1" kern="0" dirty="0">
                <a:solidFill>
                  <a:srgbClr val="000000"/>
                </a:solidFill>
                <a:latin typeface="Arial" panose="020B0604020202020204" pitchFamily="34" charset="0"/>
                <a:cs typeface="Arial" panose="020B0604020202020204" pitchFamily="34" charset="0"/>
                <a:sym typeface="Arial"/>
              </a:rPr>
              <a:t>GRADO 3</a:t>
            </a:r>
          </a:p>
          <a:p>
            <a:pPr algn="just" defTabSz="914400">
              <a:buClr>
                <a:srgbClr val="000000"/>
              </a:buClr>
              <a:buFont typeface="Arial"/>
              <a:buNone/>
            </a:pPr>
            <a:r>
              <a:rPr lang="es-MX" sz="1600" b="1" kern="0" dirty="0">
                <a:solidFill>
                  <a:srgbClr val="000000"/>
                </a:solidFill>
                <a:latin typeface="Arial" panose="020B0604020202020204" pitchFamily="34" charset="0"/>
                <a:cs typeface="Arial" panose="020B0604020202020204" pitchFamily="34" charset="0"/>
                <a:sym typeface="Arial"/>
              </a:rPr>
              <a:t>El</a:t>
            </a:r>
            <a:r>
              <a:rPr lang="es-MX" sz="1600" b="1" kern="0" dirty="0">
                <a:solidFill>
                  <a:prstClr val="black"/>
                </a:solidFill>
                <a:latin typeface="Arial" panose="020B0604020202020204" pitchFamily="34" charset="0"/>
                <a:cs typeface="Arial" panose="020B0604020202020204" pitchFamily="34" charset="0"/>
                <a:sym typeface="Arial"/>
              </a:rPr>
              <a:t> lóbulo </a:t>
            </a:r>
            <a:r>
              <a:rPr lang="es-MX" sz="1600" b="1" kern="0" dirty="0">
                <a:solidFill>
                  <a:srgbClr val="000000"/>
                </a:solidFill>
                <a:latin typeface="Arial" panose="020B0604020202020204" pitchFamily="34" charset="0"/>
                <a:cs typeface="Arial" panose="020B0604020202020204" pitchFamily="34" charset="0"/>
                <a:sym typeface="Arial"/>
              </a:rPr>
              <a:t>de la oreja está presente pero en una posición diferente. Por lo general hay un poco de cartílago. Es común que estos niños tengan atresia aural.</a:t>
            </a:r>
            <a:endParaRPr lang="es-ES" sz="1600" b="1" kern="0" dirty="0">
              <a:solidFill>
                <a:srgbClr val="000000"/>
              </a:solidFill>
              <a:latin typeface="Arial" panose="020B0604020202020204" pitchFamily="34" charset="0"/>
              <a:cs typeface="Arial" panose="020B0604020202020204" pitchFamily="34" charset="0"/>
              <a:sym typeface="Arial"/>
            </a:endParaRPr>
          </a:p>
        </p:txBody>
      </p:sp>
      <p:sp>
        <p:nvSpPr>
          <p:cNvPr id="12" name="CuadroTexto 11">
            <a:extLst>
              <a:ext uri="{FF2B5EF4-FFF2-40B4-BE49-F238E27FC236}">
                <a16:creationId xmlns:a16="http://schemas.microsoft.com/office/drawing/2014/main" id="{F36E3B9A-EB79-B2D3-7FA5-6401F069BF91}"/>
              </a:ext>
            </a:extLst>
          </p:cNvPr>
          <p:cNvSpPr txBox="1"/>
          <p:nvPr/>
        </p:nvSpPr>
        <p:spPr>
          <a:xfrm>
            <a:off x="7086267" y="2695970"/>
            <a:ext cx="1604653" cy="15696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defTabSz="914400">
              <a:buClr>
                <a:srgbClr val="000000"/>
              </a:buClr>
              <a:buFont typeface="Arial"/>
              <a:buNone/>
            </a:pPr>
            <a:r>
              <a:rPr lang="es-ES" sz="1600" b="1" kern="0" dirty="0">
                <a:solidFill>
                  <a:prstClr val="black"/>
                </a:solidFill>
                <a:latin typeface="Arial" panose="020B0604020202020204" pitchFamily="34" charset="0"/>
                <a:cs typeface="Arial" panose="020B0604020202020204" pitchFamily="34" charset="0"/>
                <a:sym typeface="Arial"/>
              </a:rPr>
              <a:t>GRADO 4</a:t>
            </a:r>
          </a:p>
          <a:p>
            <a:pPr defTabSz="914400">
              <a:buClr>
                <a:srgbClr val="000000"/>
              </a:buClr>
              <a:buFont typeface="Arial"/>
              <a:buNone/>
            </a:pPr>
            <a:r>
              <a:rPr lang="es-ES" sz="1600" b="1" kern="0" dirty="0">
                <a:solidFill>
                  <a:prstClr val="black"/>
                </a:solidFill>
                <a:latin typeface="Arial" panose="020B0604020202020204" pitchFamily="34" charset="0"/>
                <a:cs typeface="Arial" panose="020B0604020202020204" pitchFamily="34" charset="0"/>
                <a:sym typeface="Arial"/>
              </a:rPr>
              <a:t>Tiene una total ausencia de la </a:t>
            </a:r>
          </a:p>
          <a:p>
            <a:pPr defTabSz="914400">
              <a:buClr>
                <a:srgbClr val="000000"/>
              </a:buClr>
              <a:buFont typeface="Arial"/>
              <a:buNone/>
            </a:pPr>
            <a:r>
              <a:rPr lang="es-ES" sz="1600" b="1" kern="0" dirty="0">
                <a:solidFill>
                  <a:prstClr val="black"/>
                </a:solidFill>
                <a:latin typeface="Arial" panose="020B0604020202020204" pitchFamily="34" charset="0"/>
                <a:cs typeface="Arial" panose="020B0604020202020204" pitchFamily="34" charset="0"/>
                <a:sym typeface="Arial"/>
              </a:rPr>
              <a:t>oreja, esta se </a:t>
            </a:r>
          </a:p>
          <a:p>
            <a:pPr defTabSz="914400">
              <a:buClr>
                <a:srgbClr val="000000"/>
              </a:buClr>
              <a:buFont typeface="Arial"/>
              <a:buNone/>
            </a:pPr>
            <a:r>
              <a:rPr lang="es-ES" sz="1600" b="1" kern="0" dirty="0">
                <a:solidFill>
                  <a:prstClr val="black"/>
                </a:solidFill>
                <a:latin typeface="Arial" panose="020B0604020202020204" pitchFamily="34" charset="0"/>
                <a:cs typeface="Arial" panose="020B0604020202020204" pitchFamily="34" charset="0"/>
                <a:sym typeface="Arial"/>
              </a:rPr>
              <a:t>llama anotia.</a:t>
            </a:r>
          </a:p>
        </p:txBody>
      </p:sp>
    </p:spTree>
    <p:extLst>
      <p:ext uri="{BB962C8B-B14F-4D97-AF65-F5344CB8AC3E}">
        <p14:creationId xmlns:p14="http://schemas.microsoft.com/office/powerpoint/2010/main" val="382750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764782" y="1199287"/>
            <a:ext cx="8785617" cy="5379212"/>
          </a:xfrm>
        </p:spPr>
        <p:txBody>
          <a:bodyPr/>
          <a:lstStyle/>
          <a:p>
            <a:pPr marL="380990" indent="-380990"/>
            <a:r>
              <a:rPr lang="es-BO" sz="3200" dirty="0">
                <a:solidFill>
                  <a:schemeClr val="tx1">
                    <a:lumMod val="65000"/>
                    <a:lumOff val="35000"/>
                  </a:schemeClr>
                </a:solidFill>
              </a:rPr>
              <a:t>Las personas con hipoacusia usan audífonos que les ayudan a escuchar y tener una mejor comunicación.</a:t>
            </a:r>
          </a:p>
          <a:p>
            <a:pPr marL="0" indent="0">
              <a:buNone/>
            </a:pPr>
            <a:endParaRPr lang="es-BO" sz="3200" dirty="0">
              <a:solidFill>
                <a:schemeClr val="tx1">
                  <a:lumMod val="65000"/>
                  <a:lumOff val="35000"/>
                </a:schemeClr>
              </a:solidFill>
            </a:endParaRPr>
          </a:p>
          <a:p>
            <a:pPr marL="380990" indent="-380990"/>
            <a:r>
              <a:rPr lang="es-BO" sz="3200" dirty="0">
                <a:solidFill>
                  <a:schemeClr val="tx1">
                    <a:lumMod val="65000"/>
                    <a:lumOff val="35000"/>
                  </a:schemeClr>
                </a:solidFill>
              </a:rPr>
              <a:t>Por la misma discriminación las personas con  hipoacusia son ocultos, en ese sentido es difícil comprender las necesidades de los </a:t>
            </a:r>
            <a:r>
              <a:rPr lang="es-BO" sz="3200" dirty="0" err="1">
                <a:solidFill>
                  <a:schemeClr val="tx1">
                    <a:lumMod val="65000"/>
                    <a:lumOff val="35000"/>
                  </a:schemeClr>
                </a:solidFill>
              </a:rPr>
              <a:t>hipoacúsicos</a:t>
            </a:r>
            <a:endParaRPr lang="es-BO" sz="3200" dirty="0">
              <a:solidFill>
                <a:schemeClr val="tx1">
                  <a:lumMod val="65000"/>
                  <a:lumOff val="35000"/>
                </a:schemeClr>
              </a:solidFill>
            </a:endParaRPr>
          </a:p>
          <a:p>
            <a:endParaRPr lang="x-none" dirty="0"/>
          </a:p>
        </p:txBody>
      </p:sp>
      <p:sp>
        <p:nvSpPr>
          <p:cNvPr id="2" name="CuadroTexto 1">
            <a:extLst>
              <a:ext uri="{FF2B5EF4-FFF2-40B4-BE49-F238E27FC236}">
                <a16:creationId xmlns:a16="http://schemas.microsoft.com/office/drawing/2014/main" id="{2093F14F-AE4B-1C3F-4A1A-5D5319EB2073}"/>
              </a:ext>
            </a:extLst>
          </p:cNvPr>
          <p:cNvSpPr txBox="1"/>
          <p:nvPr/>
        </p:nvSpPr>
        <p:spPr>
          <a:xfrm>
            <a:off x="764782" y="263951"/>
            <a:ext cx="6277041" cy="707886"/>
          </a:xfrm>
          <a:prstGeom prst="rect">
            <a:avLst/>
          </a:prstGeom>
          <a:noFill/>
        </p:spPr>
        <p:txBody>
          <a:bodyPr wrap="square" rtlCol="0">
            <a:spAutoFit/>
          </a:bodyPr>
          <a:lstStyle/>
          <a:p>
            <a:r>
              <a:rPr lang="es-ES" sz="4000" dirty="0">
                <a:solidFill>
                  <a:schemeClr val="accent4">
                    <a:lumMod val="75000"/>
                  </a:schemeClr>
                </a:solidFill>
              </a:rPr>
              <a:t>QUIÉNES SOMOS?</a:t>
            </a:r>
          </a:p>
        </p:txBody>
      </p:sp>
    </p:spTree>
    <p:extLst>
      <p:ext uri="{BB962C8B-B14F-4D97-AF65-F5344CB8AC3E}">
        <p14:creationId xmlns:p14="http://schemas.microsoft.com/office/powerpoint/2010/main" val="197396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15083" y="972640"/>
            <a:ext cx="8428800" cy="4854954"/>
          </a:xfrm>
        </p:spPr>
        <p:txBody>
          <a:bodyPr>
            <a:normAutofit fontScale="77500" lnSpcReduction="20000"/>
          </a:bodyPr>
          <a:lstStyle/>
          <a:p>
            <a:pPr marL="380990" indent="-380990"/>
            <a:r>
              <a:rPr lang="es-BO" sz="4200" dirty="0">
                <a:solidFill>
                  <a:schemeClr val="tx1">
                    <a:lumMod val="65000"/>
                    <a:lumOff val="35000"/>
                  </a:schemeClr>
                </a:solidFill>
              </a:rPr>
              <a:t>Las prótesis auditivas tratan de ser como una oreja </a:t>
            </a:r>
          </a:p>
          <a:p>
            <a:pPr marL="380990" indent="-380990"/>
            <a:endParaRPr lang="es-BO" sz="4200" dirty="0">
              <a:solidFill>
                <a:schemeClr val="tx1">
                  <a:lumMod val="65000"/>
                  <a:lumOff val="35000"/>
                </a:schemeClr>
              </a:solidFill>
            </a:endParaRPr>
          </a:p>
          <a:p>
            <a:pPr marL="380990" indent="-380990"/>
            <a:r>
              <a:rPr lang="es-BO" sz="4200" dirty="0">
                <a:solidFill>
                  <a:schemeClr val="tx1">
                    <a:lumMod val="65000"/>
                    <a:lumOff val="35000"/>
                  </a:schemeClr>
                </a:solidFill>
              </a:rPr>
              <a:t>Existen dos tipos de audífonos :  </a:t>
            </a:r>
          </a:p>
          <a:p>
            <a:pPr marL="0" indent="0">
              <a:buNone/>
            </a:pPr>
            <a:r>
              <a:rPr lang="es-BO" sz="4200" dirty="0">
                <a:solidFill>
                  <a:schemeClr val="tx1">
                    <a:lumMod val="65000"/>
                    <a:lumOff val="35000"/>
                  </a:schemeClr>
                </a:solidFill>
              </a:rPr>
              <a:t>      </a:t>
            </a:r>
          </a:p>
          <a:p>
            <a:pPr marL="380990" lvl="1" indent="-380990">
              <a:buFont typeface="Wingdings" panose="05000000000000000000" pitchFamily="2" charset="2"/>
              <a:buChar char="ü"/>
            </a:pPr>
            <a:r>
              <a:rPr lang="es-BO" sz="4200" dirty="0">
                <a:solidFill>
                  <a:schemeClr val="tx1">
                    <a:lumMod val="65000"/>
                    <a:lumOff val="35000"/>
                  </a:schemeClr>
                </a:solidFill>
              </a:rPr>
              <a:t>Analógicos, que no son buenos, porque dañan la audición.</a:t>
            </a:r>
          </a:p>
          <a:p>
            <a:pPr marL="380990" lvl="1" indent="-380990">
              <a:buFont typeface="Wingdings" panose="05000000000000000000" pitchFamily="2" charset="2"/>
              <a:buChar char="ü"/>
            </a:pPr>
            <a:endParaRPr lang="es-BO" sz="4200" dirty="0">
              <a:solidFill>
                <a:schemeClr val="tx1">
                  <a:lumMod val="65000"/>
                  <a:lumOff val="35000"/>
                </a:schemeClr>
              </a:solidFill>
            </a:endParaRPr>
          </a:p>
          <a:p>
            <a:pPr marL="380990" lvl="1" indent="-380990">
              <a:buFont typeface="Wingdings" panose="05000000000000000000" pitchFamily="2" charset="2"/>
              <a:buChar char="ü"/>
            </a:pPr>
            <a:r>
              <a:rPr lang="es-BO" sz="4200" dirty="0">
                <a:solidFill>
                  <a:schemeClr val="tx1">
                    <a:lumMod val="65000"/>
                    <a:lumOff val="35000"/>
                  </a:schemeClr>
                </a:solidFill>
              </a:rPr>
              <a:t>Digitales, son buenos, ya que ayudan a mantener la audición y la calidad es buena   </a:t>
            </a:r>
          </a:p>
          <a:p>
            <a:pPr marL="380990" lvl="1" indent="-380990" algn="ctr">
              <a:buFont typeface="Wingdings" panose="05000000000000000000" pitchFamily="2" charset="2"/>
              <a:buChar char="ü"/>
            </a:pPr>
            <a:endParaRPr lang="es-BO" dirty="0"/>
          </a:p>
          <a:p>
            <a:pPr marL="380990" indent="-380990"/>
            <a:endParaRPr lang="es-BO" dirty="0"/>
          </a:p>
          <a:p>
            <a:pPr marL="380990" indent="-380990"/>
            <a:endParaRPr lang="es-BO" dirty="0"/>
          </a:p>
          <a:p>
            <a:pPr marL="0" indent="0">
              <a:buNone/>
            </a:pPr>
            <a:endParaRPr lang="es-BO" dirty="0"/>
          </a:p>
          <a:p>
            <a:endParaRPr lang="x-none" dirty="0"/>
          </a:p>
        </p:txBody>
      </p:sp>
    </p:spTree>
    <p:extLst>
      <p:ext uri="{BB962C8B-B14F-4D97-AF65-F5344CB8AC3E}">
        <p14:creationId xmlns:p14="http://schemas.microsoft.com/office/powerpoint/2010/main" val="4198699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489390" y="487501"/>
            <a:ext cx="11360800" cy="1414000"/>
          </a:xfrm>
          <a:prstGeom prst="rect">
            <a:avLst/>
          </a:prstGeom>
        </p:spPr>
        <p:txBody>
          <a:bodyPr spcFirstLastPara="1" wrap="square" lIns="121897" tIns="121897" rIns="121897" bIns="121897" anchor="t" anchorCtr="0">
            <a:noAutofit/>
          </a:bodyPr>
          <a:lstStyle/>
          <a:p>
            <a:r>
              <a:rPr lang="es" b="1" dirty="0">
                <a:solidFill>
                  <a:schemeClr val="accent4"/>
                </a:solidFill>
                <a:latin typeface="Arial" pitchFamily="34" charset="0"/>
                <a:cs typeface="Arial" pitchFamily="34" charset="0"/>
              </a:rPr>
              <a:t>¿Qué se debe hacer cuando hay </a:t>
            </a:r>
            <a:br>
              <a:rPr lang="es" b="1" dirty="0">
                <a:solidFill>
                  <a:schemeClr val="accent4"/>
                </a:solidFill>
                <a:latin typeface="Arial" pitchFamily="34" charset="0"/>
                <a:cs typeface="Arial" pitchFamily="34" charset="0"/>
              </a:rPr>
            </a:br>
            <a:r>
              <a:rPr lang="es" b="1" dirty="0">
                <a:solidFill>
                  <a:schemeClr val="accent4"/>
                </a:solidFill>
                <a:latin typeface="Arial" pitchFamily="34" charset="0"/>
                <a:cs typeface="Arial" pitchFamily="34" charset="0"/>
              </a:rPr>
              <a:t>estudiantes hipoacúsicos?</a:t>
            </a:r>
            <a:endParaRPr b="1" dirty="0">
              <a:solidFill>
                <a:schemeClr val="accent4"/>
              </a:solidFill>
              <a:latin typeface="Arial" pitchFamily="34" charset="0"/>
              <a:cs typeface="Arial" pitchFamily="34" charset="0"/>
            </a:endParaRPr>
          </a:p>
        </p:txBody>
      </p:sp>
      <p:sp>
        <p:nvSpPr>
          <p:cNvPr id="154" name="Google Shape;154;p27"/>
          <p:cNvSpPr txBox="1">
            <a:spLocks noGrp="1"/>
          </p:cNvSpPr>
          <p:nvPr>
            <p:ph type="body" idx="1"/>
          </p:nvPr>
        </p:nvSpPr>
        <p:spPr>
          <a:xfrm>
            <a:off x="374795" y="2263102"/>
            <a:ext cx="8896995" cy="4084400"/>
          </a:xfrm>
          <a:prstGeom prst="rect">
            <a:avLst/>
          </a:prstGeom>
        </p:spPr>
        <p:txBody>
          <a:bodyPr spcFirstLastPara="1" wrap="square" lIns="121897" tIns="121897" rIns="121897" bIns="121897" anchor="t" anchorCtr="0">
            <a:noAutofit/>
          </a:bodyPr>
          <a:lstStyle/>
          <a:p>
            <a:pPr marL="152396" indent="0">
              <a:buSzPts val="1800"/>
              <a:buNone/>
            </a:pPr>
            <a:r>
              <a:rPr lang="es" sz="2000" dirty="0">
                <a:solidFill>
                  <a:schemeClr val="tx1">
                    <a:lumMod val="65000"/>
                    <a:lumOff val="35000"/>
                  </a:schemeClr>
                </a:solidFill>
                <a:latin typeface="Arial" pitchFamily="34" charset="0"/>
                <a:cs typeface="Arial" pitchFamily="34" charset="0"/>
              </a:rPr>
              <a:t>-   Hablar claro.</a:t>
            </a:r>
            <a:endParaRPr sz="2000" dirty="0">
              <a:solidFill>
                <a:schemeClr val="tx1">
                  <a:lumMod val="65000"/>
                  <a:lumOff val="35000"/>
                </a:schemeClr>
              </a:solidFill>
              <a:latin typeface="Arial" pitchFamily="34" charset="0"/>
              <a:cs typeface="Arial" pitchFamily="34" charset="0"/>
            </a:endParaRPr>
          </a:p>
          <a:p>
            <a:pPr marL="152396" indent="0">
              <a:buSzPts val="1800"/>
              <a:buNone/>
            </a:pPr>
            <a:r>
              <a:rPr lang="es" sz="2000" dirty="0">
                <a:solidFill>
                  <a:schemeClr val="tx1">
                    <a:lumMod val="65000"/>
                    <a:lumOff val="35000"/>
                  </a:schemeClr>
                </a:solidFill>
                <a:latin typeface="Arial" pitchFamily="34" charset="0"/>
                <a:cs typeface="Arial" pitchFamily="34" charset="0"/>
              </a:rPr>
              <a:t>-   Procura que participe.</a:t>
            </a:r>
            <a:endParaRPr sz="2000" dirty="0">
              <a:solidFill>
                <a:schemeClr val="tx1">
                  <a:lumMod val="65000"/>
                  <a:lumOff val="35000"/>
                </a:schemeClr>
              </a:solidFill>
              <a:latin typeface="Arial" pitchFamily="34" charset="0"/>
              <a:cs typeface="Arial" pitchFamily="34" charset="0"/>
            </a:endParaRPr>
          </a:p>
          <a:p>
            <a:pPr marL="152396" indent="0">
              <a:buSzPts val="1800"/>
              <a:buNone/>
            </a:pPr>
            <a:r>
              <a:rPr lang="es" sz="2000" dirty="0">
                <a:solidFill>
                  <a:schemeClr val="tx1">
                    <a:lumMod val="65000"/>
                    <a:lumOff val="35000"/>
                  </a:schemeClr>
                </a:solidFill>
                <a:latin typeface="Arial" pitchFamily="34" charset="0"/>
                <a:cs typeface="Arial" pitchFamily="34" charset="0"/>
              </a:rPr>
              <a:t>-   Anote en la pizarra todas las tareas importantes.</a:t>
            </a:r>
            <a:endParaRPr sz="2000" dirty="0">
              <a:solidFill>
                <a:schemeClr val="tx1">
                  <a:lumMod val="65000"/>
                  <a:lumOff val="35000"/>
                </a:schemeClr>
              </a:solidFill>
              <a:latin typeface="Arial" pitchFamily="34" charset="0"/>
              <a:cs typeface="Arial" pitchFamily="34" charset="0"/>
            </a:endParaRPr>
          </a:p>
          <a:p>
            <a:pPr marL="152396" indent="0">
              <a:buSzPts val="1800"/>
              <a:buNone/>
            </a:pPr>
            <a:r>
              <a:rPr lang="es" sz="2000" dirty="0">
                <a:solidFill>
                  <a:schemeClr val="tx1">
                    <a:lumMod val="65000"/>
                    <a:lumOff val="35000"/>
                  </a:schemeClr>
                </a:solidFill>
                <a:latin typeface="Arial" pitchFamily="34" charset="0"/>
                <a:cs typeface="Arial" pitchFamily="34" charset="0"/>
              </a:rPr>
              <a:t>-   Informar de ello cuando haya terminado la conversación o vaya a</a:t>
            </a:r>
            <a:endParaRPr sz="2000" dirty="0">
              <a:solidFill>
                <a:schemeClr val="tx1">
                  <a:lumMod val="65000"/>
                  <a:lumOff val="35000"/>
                </a:schemeClr>
              </a:solidFill>
              <a:latin typeface="Arial" pitchFamily="34" charset="0"/>
              <a:cs typeface="Arial" pitchFamily="34" charset="0"/>
            </a:endParaRPr>
          </a:p>
          <a:p>
            <a:pPr marL="152396" indent="0">
              <a:buSzPts val="1800"/>
              <a:buNone/>
            </a:pPr>
            <a:r>
              <a:rPr lang="es" sz="2000" dirty="0">
                <a:solidFill>
                  <a:schemeClr val="tx1">
                    <a:lumMod val="65000"/>
                    <a:lumOff val="35000"/>
                  </a:schemeClr>
                </a:solidFill>
                <a:latin typeface="Arial" pitchFamily="34" charset="0"/>
                <a:cs typeface="Arial" pitchFamily="34" charset="0"/>
              </a:rPr>
              <a:t>-   interrumpirse.</a:t>
            </a:r>
            <a:endParaRPr sz="2000" dirty="0">
              <a:solidFill>
                <a:schemeClr val="tx1">
                  <a:lumMod val="65000"/>
                  <a:lumOff val="35000"/>
                </a:schemeClr>
              </a:solidFill>
              <a:latin typeface="Arial" pitchFamily="34" charset="0"/>
              <a:cs typeface="Arial" pitchFamily="34" charset="0"/>
            </a:endParaRPr>
          </a:p>
          <a:p>
            <a:pPr marL="152396" indent="0">
              <a:buSzPts val="1800"/>
              <a:buNone/>
            </a:pPr>
            <a:r>
              <a:rPr lang="es" sz="2000" dirty="0">
                <a:solidFill>
                  <a:schemeClr val="tx1">
                    <a:lumMod val="65000"/>
                    <a:lumOff val="35000"/>
                  </a:schemeClr>
                </a:solidFill>
                <a:latin typeface="Arial" pitchFamily="34" charset="0"/>
                <a:cs typeface="Arial" pitchFamily="34" charset="0"/>
              </a:rPr>
              <a:t>-   Sensibilidad a otros sentidos que desarrollan con los otros sentidos y que les permite notar las sombras y las luces, las vibraciones, el aire que se mueve…</a:t>
            </a:r>
            <a:endParaRPr sz="2000" dirty="0">
              <a:solidFill>
                <a:schemeClr val="tx1">
                  <a:lumMod val="65000"/>
                  <a:lumOff val="35000"/>
                </a:schemeClr>
              </a:solidFill>
              <a:latin typeface="Arial" pitchFamily="34" charset="0"/>
              <a:cs typeface="Arial" pitchFamily="34" charset="0"/>
            </a:endParaRPr>
          </a:p>
          <a:p>
            <a:pPr marL="152396" indent="0">
              <a:buSzPts val="1800"/>
              <a:buNone/>
            </a:pPr>
            <a:r>
              <a:rPr lang="es" sz="2000" dirty="0">
                <a:solidFill>
                  <a:schemeClr val="tx1">
                    <a:lumMod val="65000"/>
                    <a:lumOff val="35000"/>
                  </a:schemeClr>
                </a:solidFill>
                <a:latin typeface="Arial" pitchFamily="34" charset="0"/>
                <a:cs typeface="Arial" pitchFamily="34" charset="0"/>
              </a:rPr>
              <a:t>-   Permitir momentos de descanso: Es normal el cansancio por el exceso de atención visual y auditiva que se requiere de él.</a:t>
            </a:r>
            <a:endParaRPr sz="2000" dirty="0">
              <a:solidFill>
                <a:schemeClr val="tx1">
                  <a:lumMod val="65000"/>
                  <a:lumOff val="35000"/>
                </a:schemeClr>
              </a:solidFill>
              <a:latin typeface="Arial" pitchFamily="34" charset="0"/>
              <a:cs typeface="Arial" pitchFamily="34" charset="0"/>
            </a:endParaRPr>
          </a:p>
        </p:txBody>
      </p:sp>
      <p:pic>
        <p:nvPicPr>
          <p:cNvPr id="155" name="Google Shape;155;p27"/>
          <p:cNvPicPr preferRelativeResize="0"/>
          <p:nvPr/>
        </p:nvPicPr>
        <p:blipFill>
          <a:blip r:embed="rId3">
            <a:alphaModFix/>
          </a:blip>
          <a:stretch>
            <a:fillRect/>
          </a:stretch>
        </p:blipFill>
        <p:spPr>
          <a:xfrm>
            <a:off x="9271790" y="1448501"/>
            <a:ext cx="2578400" cy="3060001"/>
          </a:xfrm>
          <a:prstGeom prst="rect">
            <a:avLst/>
          </a:prstGeom>
          <a:noFill/>
          <a:ln>
            <a:noFill/>
          </a:ln>
        </p:spPr>
      </p:pic>
    </p:spTree>
    <p:extLst>
      <p:ext uri="{BB962C8B-B14F-4D97-AF65-F5344CB8AC3E}">
        <p14:creationId xmlns:p14="http://schemas.microsoft.com/office/powerpoint/2010/main" val="1886245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415600" y="593367"/>
            <a:ext cx="11360800" cy="763600"/>
          </a:xfrm>
          <a:prstGeom prst="rect">
            <a:avLst/>
          </a:prstGeom>
        </p:spPr>
        <p:txBody>
          <a:bodyPr spcFirstLastPara="1" wrap="square" lIns="121897" tIns="121897" rIns="121897" bIns="121897" anchor="t" anchorCtr="0">
            <a:noAutofit/>
          </a:bodyPr>
          <a:lstStyle/>
          <a:p>
            <a:r>
              <a:rPr lang="es" b="1" dirty="0">
                <a:solidFill>
                  <a:schemeClr val="accent4"/>
                </a:solidFill>
                <a:latin typeface="Arial" pitchFamily="34" charset="0"/>
                <a:cs typeface="Arial" pitchFamily="34" charset="0"/>
              </a:rPr>
              <a:t>¿Qué no se debe hacer cuando hay </a:t>
            </a:r>
            <a:br>
              <a:rPr lang="es" b="1" dirty="0">
                <a:solidFill>
                  <a:schemeClr val="accent4"/>
                </a:solidFill>
                <a:latin typeface="Arial" pitchFamily="34" charset="0"/>
                <a:cs typeface="Arial" pitchFamily="34" charset="0"/>
              </a:rPr>
            </a:br>
            <a:r>
              <a:rPr lang="es" b="1" dirty="0">
                <a:solidFill>
                  <a:schemeClr val="accent4"/>
                </a:solidFill>
                <a:latin typeface="Arial" pitchFamily="34" charset="0"/>
                <a:cs typeface="Arial" pitchFamily="34" charset="0"/>
              </a:rPr>
              <a:t>estudiantes hipoacúsicos?</a:t>
            </a:r>
            <a:endParaRPr b="1" dirty="0">
              <a:solidFill>
                <a:schemeClr val="accent4"/>
              </a:solidFill>
              <a:latin typeface="Arial" pitchFamily="34" charset="0"/>
              <a:cs typeface="Arial" pitchFamily="34" charset="0"/>
            </a:endParaRPr>
          </a:p>
        </p:txBody>
      </p:sp>
      <p:sp>
        <p:nvSpPr>
          <p:cNvPr id="161" name="Google Shape;161;p28"/>
          <p:cNvSpPr txBox="1">
            <a:spLocks noGrp="1"/>
          </p:cNvSpPr>
          <p:nvPr>
            <p:ph type="body" idx="1"/>
          </p:nvPr>
        </p:nvSpPr>
        <p:spPr>
          <a:xfrm>
            <a:off x="453700" y="2240767"/>
            <a:ext cx="7750500" cy="4286800"/>
          </a:xfrm>
          <a:prstGeom prst="rect">
            <a:avLst/>
          </a:prstGeom>
        </p:spPr>
        <p:txBody>
          <a:bodyPr spcFirstLastPara="1" wrap="square" lIns="121897" tIns="121897" rIns="121897" bIns="121897" anchor="t" anchorCtr="0">
            <a:noAutofit/>
          </a:bodyPr>
          <a:lstStyle/>
          <a:p>
            <a:pPr marL="152396" indent="0">
              <a:buSzPts val="1800"/>
              <a:buNone/>
            </a:pPr>
            <a:r>
              <a:rPr lang="es" dirty="0">
                <a:solidFill>
                  <a:schemeClr val="tx1">
                    <a:lumMod val="65000"/>
                    <a:lumOff val="35000"/>
                  </a:schemeClr>
                </a:solidFill>
                <a:latin typeface="Arial" pitchFamily="34" charset="0"/>
                <a:cs typeface="Arial" pitchFamily="34" charset="0"/>
              </a:rPr>
              <a:t>-   No hablar suave.</a:t>
            </a:r>
            <a:endParaRPr dirty="0">
              <a:solidFill>
                <a:schemeClr val="tx1">
                  <a:lumMod val="65000"/>
                  <a:lumOff val="35000"/>
                </a:schemeClr>
              </a:solidFill>
              <a:latin typeface="Arial" pitchFamily="34" charset="0"/>
              <a:cs typeface="Arial" pitchFamily="34" charset="0"/>
            </a:endParaRPr>
          </a:p>
          <a:p>
            <a:pPr marL="152396" indent="0">
              <a:buSzPts val="1800"/>
              <a:buNone/>
            </a:pPr>
            <a:r>
              <a:rPr lang="es" dirty="0">
                <a:solidFill>
                  <a:schemeClr val="tx1">
                    <a:lumMod val="65000"/>
                    <a:lumOff val="35000"/>
                  </a:schemeClr>
                </a:solidFill>
                <a:latin typeface="Arial" pitchFamily="34" charset="0"/>
                <a:cs typeface="Arial" pitchFamily="34" charset="0"/>
              </a:rPr>
              <a:t>-   No dicte cuando no entiende.</a:t>
            </a:r>
            <a:endParaRPr dirty="0">
              <a:solidFill>
                <a:schemeClr val="tx1">
                  <a:lumMod val="65000"/>
                  <a:lumOff val="35000"/>
                </a:schemeClr>
              </a:solidFill>
              <a:latin typeface="Arial" pitchFamily="34" charset="0"/>
              <a:cs typeface="Arial" pitchFamily="34" charset="0"/>
            </a:endParaRPr>
          </a:p>
          <a:p>
            <a:pPr marL="152396" indent="0">
              <a:buSzPts val="1800"/>
              <a:buNone/>
            </a:pPr>
            <a:r>
              <a:rPr lang="es" dirty="0">
                <a:solidFill>
                  <a:schemeClr val="tx1">
                    <a:lumMod val="65000"/>
                    <a:lumOff val="35000"/>
                  </a:schemeClr>
                </a:solidFill>
                <a:latin typeface="Arial" pitchFamily="34" charset="0"/>
                <a:cs typeface="Arial" pitchFamily="34" charset="0"/>
              </a:rPr>
              <a:t>-   No poner videos sin subtítulos.</a:t>
            </a:r>
            <a:endParaRPr dirty="0">
              <a:solidFill>
                <a:schemeClr val="tx1">
                  <a:lumMod val="65000"/>
                  <a:lumOff val="35000"/>
                </a:schemeClr>
              </a:solidFill>
              <a:latin typeface="Arial" pitchFamily="34" charset="0"/>
              <a:cs typeface="Arial" pitchFamily="34" charset="0"/>
            </a:endParaRPr>
          </a:p>
          <a:p>
            <a:pPr marL="152396" indent="0">
              <a:buSzPts val="1800"/>
              <a:buNone/>
            </a:pPr>
            <a:r>
              <a:rPr lang="es" dirty="0">
                <a:solidFill>
                  <a:schemeClr val="tx1">
                    <a:lumMod val="65000"/>
                    <a:lumOff val="35000"/>
                  </a:schemeClr>
                </a:solidFill>
                <a:latin typeface="Arial" pitchFamily="34" charset="0"/>
                <a:cs typeface="Arial" pitchFamily="34" charset="0"/>
              </a:rPr>
              <a:t>-   Evitar poner papeles, lápices o las manos delante de la cara cuando habla o dicta.</a:t>
            </a:r>
            <a:endParaRPr dirty="0">
              <a:solidFill>
                <a:schemeClr val="tx1">
                  <a:lumMod val="65000"/>
                  <a:lumOff val="35000"/>
                </a:schemeClr>
              </a:solidFill>
              <a:latin typeface="Arial" pitchFamily="34" charset="0"/>
              <a:cs typeface="Arial" pitchFamily="34" charset="0"/>
            </a:endParaRPr>
          </a:p>
          <a:p>
            <a:pPr marL="152396" indent="0">
              <a:buSzPts val="1800"/>
              <a:buNone/>
            </a:pPr>
            <a:r>
              <a:rPr lang="es" dirty="0">
                <a:solidFill>
                  <a:schemeClr val="tx1">
                    <a:lumMod val="65000"/>
                    <a:lumOff val="35000"/>
                  </a:schemeClr>
                </a:solidFill>
                <a:latin typeface="Arial" pitchFamily="34" charset="0"/>
                <a:cs typeface="Arial" pitchFamily="34" charset="0"/>
              </a:rPr>
              <a:t>-   No girar la cabeza mientras hablamos.</a:t>
            </a:r>
            <a:endParaRPr dirty="0">
              <a:solidFill>
                <a:schemeClr val="tx1">
                  <a:lumMod val="65000"/>
                  <a:lumOff val="35000"/>
                </a:schemeClr>
              </a:solidFill>
              <a:latin typeface="Arial" pitchFamily="34" charset="0"/>
              <a:cs typeface="Arial" pitchFamily="34" charset="0"/>
            </a:endParaRPr>
          </a:p>
          <a:p>
            <a:pPr marL="152396" indent="0">
              <a:buSzPts val="1800"/>
              <a:buNone/>
            </a:pPr>
            <a:r>
              <a:rPr lang="es" dirty="0">
                <a:solidFill>
                  <a:schemeClr val="tx1">
                    <a:lumMod val="65000"/>
                    <a:lumOff val="35000"/>
                  </a:schemeClr>
                </a:solidFill>
                <a:latin typeface="Arial" pitchFamily="34" charset="0"/>
                <a:cs typeface="Arial" pitchFamily="34" charset="0"/>
              </a:rPr>
              <a:t>-   No hacer juicio adelantado de lo que escucha el estudiante, ya que por la dificultad auditiva se desarrollan más otros sentidos (vista, tacto, olfato), que nos permiten percibir con mayor facilidad luces, sombras, vibraciones y otros. </a:t>
            </a:r>
            <a:endParaRPr dirty="0">
              <a:solidFill>
                <a:schemeClr val="tx1">
                  <a:lumMod val="65000"/>
                  <a:lumOff val="35000"/>
                </a:schemeClr>
              </a:solidFill>
              <a:latin typeface="Arial" pitchFamily="34" charset="0"/>
              <a:cs typeface="Arial" pitchFamily="34" charset="0"/>
            </a:endParaRPr>
          </a:p>
          <a:p>
            <a:pPr marL="152396" indent="0">
              <a:buSzPts val="1800"/>
              <a:buNone/>
            </a:pPr>
            <a:r>
              <a:rPr lang="es" dirty="0">
                <a:solidFill>
                  <a:schemeClr val="tx1">
                    <a:lumMod val="65000"/>
                    <a:lumOff val="35000"/>
                  </a:schemeClr>
                </a:solidFill>
                <a:latin typeface="Arial" pitchFamily="34" charset="0"/>
                <a:cs typeface="Arial" pitchFamily="34" charset="0"/>
              </a:rPr>
              <a:t>-   No grite al estudiante, solamente hable más claro.</a:t>
            </a:r>
            <a:endParaRPr dirty="0">
              <a:solidFill>
                <a:schemeClr val="tx1">
                  <a:lumMod val="65000"/>
                  <a:lumOff val="35000"/>
                </a:schemeClr>
              </a:solidFill>
              <a:latin typeface="Arial" pitchFamily="34" charset="0"/>
              <a:cs typeface="Arial" pitchFamily="34" charset="0"/>
            </a:endParaRPr>
          </a:p>
        </p:txBody>
      </p:sp>
      <p:pic>
        <p:nvPicPr>
          <p:cNvPr id="162" name="Google Shape;162;p28"/>
          <p:cNvPicPr preferRelativeResize="0"/>
          <p:nvPr/>
        </p:nvPicPr>
        <p:blipFill>
          <a:blip r:embed="rId3">
            <a:alphaModFix/>
          </a:blip>
          <a:stretch>
            <a:fillRect/>
          </a:stretch>
        </p:blipFill>
        <p:spPr>
          <a:xfrm>
            <a:off x="8184767" y="1419934"/>
            <a:ext cx="3575032" cy="1876900"/>
          </a:xfrm>
          <a:prstGeom prst="rect">
            <a:avLst/>
          </a:prstGeom>
          <a:noFill/>
          <a:ln>
            <a:noFill/>
          </a:ln>
        </p:spPr>
      </p:pic>
    </p:spTree>
    <p:extLst>
      <p:ext uri="{BB962C8B-B14F-4D97-AF65-F5344CB8AC3E}">
        <p14:creationId xmlns:p14="http://schemas.microsoft.com/office/powerpoint/2010/main" val="266872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Google Shape;63;p14"/>
          <p:cNvSpPr txBox="1">
            <a:spLocks noGrp="1"/>
          </p:cNvSpPr>
          <p:nvPr>
            <p:ph type="title"/>
          </p:nvPr>
        </p:nvSpPr>
        <p:spPr>
          <a:xfrm>
            <a:off x="-996400" y="270834"/>
            <a:ext cx="11021483" cy="9995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4000" b="1" dirty="0">
                <a:solidFill>
                  <a:schemeClr val="accent4"/>
                </a:solidFill>
              </a:rPr>
              <a:t>¿Qué es la Hipoacusia?</a:t>
            </a:r>
            <a:endParaRPr sz="4000" b="1" dirty="0">
              <a:solidFill>
                <a:schemeClr val="accent4"/>
              </a:solidFill>
            </a:endParaRPr>
          </a:p>
        </p:txBody>
      </p:sp>
      <p:sp>
        <p:nvSpPr>
          <p:cNvPr id="7" name="Google Shape;64;p14"/>
          <p:cNvSpPr txBox="1">
            <a:spLocks noGrp="1"/>
          </p:cNvSpPr>
          <p:nvPr>
            <p:ph type="body" idx="1"/>
          </p:nvPr>
        </p:nvSpPr>
        <p:spPr>
          <a:xfrm>
            <a:off x="362500" y="1342975"/>
            <a:ext cx="9200600" cy="150182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2400" dirty="0">
                <a:solidFill>
                  <a:schemeClr val="tx1">
                    <a:lumMod val="65000"/>
                    <a:lumOff val="35000"/>
                  </a:schemeClr>
                </a:solidFill>
                <a:latin typeface="Arial" pitchFamily="34" charset="0"/>
                <a:cs typeface="Arial" pitchFamily="34" charset="0"/>
              </a:rPr>
              <a:t>La hipoacusia es la disminución de la sensibilidad auditiva. Puede presentarse en forma </a:t>
            </a:r>
            <a:r>
              <a:rPr lang="es" sz="2400" b="1" dirty="0">
                <a:solidFill>
                  <a:schemeClr val="tx1">
                    <a:lumMod val="65000"/>
                    <a:lumOff val="35000"/>
                  </a:schemeClr>
                </a:solidFill>
                <a:latin typeface="Arial" pitchFamily="34" charset="0"/>
                <a:cs typeface="Arial" pitchFamily="34" charset="0"/>
              </a:rPr>
              <a:t>unilateral</a:t>
            </a:r>
            <a:r>
              <a:rPr lang="es" sz="2400" dirty="0">
                <a:solidFill>
                  <a:schemeClr val="tx1">
                    <a:lumMod val="65000"/>
                    <a:lumOff val="35000"/>
                  </a:schemeClr>
                </a:solidFill>
                <a:latin typeface="Arial" pitchFamily="34" charset="0"/>
                <a:cs typeface="Arial" pitchFamily="34" charset="0"/>
              </a:rPr>
              <a:t>, cuando afecta a un solo oído, o ser </a:t>
            </a:r>
            <a:r>
              <a:rPr lang="es" sz="2400" b="1" dirty="0">
                <a:solidFill>
                  <a:schemeClr val="tx1">
                    <a:lumMod val="65000"/>
                    <a:lumOff val="35000"/>
                  </a:schemeClr>
                </a:solidFill>
                <a:latin typeface="Arial" pitchFamily="34" charset="0"/>
                <a:cs typeface="Arial" pitchFamily="34" charset="0"/>
              </a:rPr>
              <a:t>bilateral</a:t>
            </a:r>
            <a:r>
              <a:rPr lang="es" sz="2400" dirty="0">
                <a:solidFill>
                  <a:schemeClr val="tx1">
                    <a:lumMod val="65000"/>
                    <a:lumOff val="35000"/>
                  </a:schemeClr>
                </a:solidFill>
                <a:latin typeface="Arial" pitchFamily="34" charset="0"/>
                <a:cs typeface="Arial" pitchFamily="34" charset="0"/>
              </a:rPr>
              <a:t> cuando ambos oídos lo están.</a:t>
            </a:r>
            <a:endParaRPr sz="2400" dirty="0">
              <a:solidFill>
                <a:schemeClr val="tx1">
                  <a:lumMod val="65000"/>
                  <a:lumOff val="35000"/>
                </a:schemeClr>
              </a:solidFill>
              <a:latin typeface="Arial" pitchFamily="34" charset="0"/>
              <a:cs typeface="Arial" pitchFamily="34" charset="0"/>
            </a:endParaRPr>
          </a:p>
        </p:txBody>
      </p:sp>
      <p:pic>
        <p:nvPicPr>
          <p:cNvPr id="8" name="Google Shape;65;p14"/>
          <p:cNvPicPr preferRelativeResize="0"/>
          <p:nvPr/>
        </p:nvPicPr>
        <p:blipFill>
          <a:blip r:embed="rId3">
            <a:alphaModFix/>
          </a:blip>
          <a:stretch>
            <a:fillRect/>
          </a:stretch>
        </p:blipFill>
        <p:spPr>
          <a:xfrm>
            <a:off x="3010900" y="2806700"/>
            <a:ext cx="4621800" cy="3493506"/>
          </a:xfrm>
          <a:prstGeom prst="rect">
            <a:avLst/>
          </a:prstGeom>
          <a:noFill/>
          <a:ln>
            <a:noFill/>
          </a:ln>
        </p:spPr>
      </p:pic>
    </p:spTree>
    <p:extLst>
      <p:ext uri="{BB962C8B-B14F-4D97-AF65-F5344CB8AC3E}">
        <p14:creationId xmlns:p14="http://schemas.microsoft.com/office/powerpoint/2010/main" val="10314517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300"/>
                                        <p:tgtEl>
                                          <p:spTgt spid="7">
                                            <p:txEl>
                                              <p:pRg st="0" end="0"/>
                                            </p:txEl>
                                          </p:spTgt>
                                        </p:tgtEl>
                                      </p:cBhvr>
                                    </p:animEffect>
                                    <p:anim calcmode="lin" valueType="num">
                                      <p:cBhvr>
                                        <p:cTn id="8" dur="23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23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86292" y="276314"/>
            <a:ext cx="12708467" cy="1320800"/>
          </a:xfrm>
        </p:spPr>
        <p:txBody>
          <a:bodyPr>
            <a:normAutofit fontScale="90000"/>
          </a:bodyPr>
          <a:lstStyle/>
          <a:p>
            <a:pPr lvl="0"/>
            <a:r>
              <a:rPr lang="es-BO" sz="4000" b="1" dirty="0">
                <a:solidFill>
                  <a:srgbClr val="00B0F0"/>
                </a:solidFill>
                <a:latin typeface="Arial" pitchFamily="34" charset="0"/>
                <a:cs typeface="Arial" pitchFamily="34" charset="0"/>
              </a:rPr>
              <a:t>Accesibilidad y ayudas técnicas</a:t>
            </a:r>
            <a:br>
              <a:rPr lang="es-BO" sz="4000" b="1" dirty="0">
                <a:solidFill>
                  <a:srgbClr val="00B0F0"/>
                </a:solidFill>
                <a:latin typeface="Arial" pitchFamily="34" charset="0"/>
                <a:cs typeface="Arial" pitchFamily="34" charset="0"/>
              </a:rPr>
            </a:br>
            <a:r>
              <a:rPr lang="es-BO" sz="4000" b="1" dirty="0">
                <a:solidFill>
                  <a:srgbClr val="00B0F0"/>
                </a:solidFill>
                <a:latin typeface="Arial" pitchFamily="34" charset="0"/>
                <a:cs typeface="Arial" pitchFamily="34" charset="0"/>
              </a:rPr>
              <a:t>para la Hipoacusia</a:t>
            </a:r>
            <a:br>
              <a:rPr lang="es-ES" dirty="0"/>
            </a:br>
            <a:endParaRPr lang="es-ES" dirty="0"/>
          </a:p>
        </p:txBody>
      </p:sp>
      <p:sp>
        <p:nvSpPr>
          <p:cNvPr id="10" name="Shape 85"/>
          <p:cNvSpPr txBox="1">
            <a:spLocks/>
          </p:cNvSpPr>
          <p:nvPr/>
        </p:nvSpPr>
        <p:spPr>
          <a:xfrm>
            <a:off x="246747" y="1597114"/>
            <a:ext cx="9354454" cy="1290240"/>
          </a:xfrm>
          <a:prstGeom prst="rect">
            <a:avLst/>
          </a:prstGeom>
        </p:spPr>
        <p:txBody>
          <a:bodyPr vert="horz" lIns="121900" tIns="121900" rIns="121900" bIns="121900" rtlCol="0" anchor="t" anchorCtr="0">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lvl="0" indent="0">
              <a:buNone/>
            </a:pPr>
            <a:r>
              <a:rPr lang="es-BO" sz="2400" b="1" dirty="0">
                <a:solidFill>
                  <a:schemeClr val="accent4"/>
                </a:solidFill>
                <a:latin typeface="Arial" pitchFamily="34" charset="0"/>
                <a:cs typeface="Arial" pitchFamily="34" charset="0"/>
              </a:rPr>
              <a:t>1.- Prótesis Auditiva o </a:t>
            </a:r>
            <a:r>
              <a:rPr lang="es-ES" sz="2400" b="1" dirty="0">
                <a:solidFill>
                  <a:schemeClr val="accent4"/>
                </a:solidFill>
                <a:latin typeface="Arial" pitchFamily="34" charset="0"/>
                <a:cs typeface="Arial" pitchFamily="34" charset="0"/>
              </a:rPr>
              <a:t>implantes cocleares</a:t>
            </a:r>
            <a:r>
              <a:rPr lang="es-ES" sz="2400" b="1" dirty="0">
                <a:solidFill>
                  <a:srgbClr val="0070C0"/>
                </a:solidFill>
                <a:latin typeface="Arial" pitchFamily="34" charset="0"/>
                <a:cs typeface="Arial" pitchFamily="34" charset="0"/>
              </a:rPr>
              <a:t>: </a:t>
            </a:r>
            <a:r>
              <a:rPr lang="es-ES" sz="2400" dirty="0">
                <a:solidFill>
                  <a:schemeClr val="tx1">
                    <a:lumMod val="65000"/>
                    <a:lumOff val="35000"/>
                  </a:schemeClr>
                </a:solidFill>
                <a:latin typeface="Arial" pitchFamily="34" charset="0"/>
                <a:cs typeface="Arial" pitchFamily="34" charset="0"/>
              </a:rPr>
              <a:t>Es un Dispositivo electrónico que amplifica los sonidos como receptor y emisor, para</a:t>
            </a:r>
            <a:r>
              <a:rPr lang="es-ES" sz="2400" b="1" dirty="0">
                <a:solidFill>
                  <a:schemeClr val="tx1">
                    <a:lumMod val="65000"/>
                    <a:lumOff val="35000"/>
                  </a:schemeClr>
                </a:solidFill>
                <a:latin typeface="Arial" pitchFamily="34" charset="0"/>
                <a:cs typeface="Arial" pitchFamily="34" charset="0"/>
              </a:rPr>
              <a:t> personas discapacidad auditiva.</a:t>
            </a:r>
            <a:endParaRPr lang="es-BO" sz="2400" b="1" dirty="0">
              <a:solidFill>
                <a:schemeClr val="tx1">
                  <a:lumMod val="65000"/>
                  <a:lumOff val="35000"/>
                </a:schemeClr>
              </a:solidFill>
              <a:latin typeface="Arial" pitchFamily="34" charset="0"/>
              <a:cs typeface="Arial" pitchFamily="34" charset="0"/>
            </a:endParaRPr>
          </a:p>
          <a:p>
            <a:pPr marL="109728" lvl="0" indent="0">
              <a:buNone/>
            </a:pPr>
            <a:endParaRPr lang="es-ES" sz="2400" dirty="0">
              <a:latin typeface="Arial" pitchFamily="34" charset="0"/>
              <a:cs typeface="Arial" pitchFamily="34" charset="0"/>
            </a:endParaRPr>
          </a:p>
          <a:p>
            <a:pPr marL="0" indent="0">
              <a:spcBef>
                <a:spcPts val="1333"/>
              </a:spcBef>
              <a:buFont typeface="Wingdings 3"/>
              <a:buNone/>
            </a:pPr>
            <a:endParaRPr lang="es-ES" sz="2400" dirty="0">
              <a:latin typeface="Arial" pitchFamily="34" charset="0"/>
              <a:cs typeface="Arial" pitchFamily="34" charset="0"/>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137932"/>
            <a:ext cx="5282296" cy="2023392"/>
          </a:xfrm>
          <a:prstGeom prst="rect">
            <a:avLst/>
          </a:prstGeom>
        </p:spPr>
      </p:pic>
      <p:pic>
        <p:nvPicPr>
          <p:cNvPr id="6" name="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8226" y="2719842"/>
            <a:ext cx="4587874" cy="2905652"/>
          </a:xfrm>
          <a:prstGeom prst="rect">
            <a:avLst/>
          </a:prstGeom>
        </p:spPr>
      </p:pic>
      <p:sp>
        <p:nvSpPr>
          <p:cNvPr id="12" name="11 Rectángulo"/>
          <p:cNvSpPr/>
          <p:nvPr/>
        </p:nvSpPr>
        <p:spPr>
          <a:xfrm>
            <a:off x="1972638" y="5161324"/>
            <a:ext cx="2125325" cy="369332"/>
          </a:xfrm>
          <a:prstGeom prst="rect">
            <a:avLst/>
          </a:prstGeom>
        </p:spPr>
        <p:txBody>
          <a:bodyPr wrap="none">
            <a:spAutoFit/>
          </a:bodyPr>
          <a:lstStyle/>
          <a:p>
            <a:r>
              <a:rPr lang="es-BO" b="1" dirty="0">
                <a:solidFill>
                  <a:srgbClr val="00B0F0"/>
                </a:solidFill>
                <a:latin typeface="Arial" pitchFamily="34" charset="0"/>
                <a:cs typeface="Arial" pitchFamily="34" charset="0"/>
              </a:rPr>
              <a:t>Prótesis Auditiva </a:t>
            </a:r>
            <a:endParaRPr lang="es-ES" dirty="0">
              <a:solidFill>
                <a:srgbClr val="00B0F0"/>
              </a:solidFill>
            </a:endParaRPr>
          </a:p>
        </p:txBody>
      </p:sp>
      <p:sp>
        <p:nvSpPr>
          <p:cNvPr id="13" name="12 Rectángulo"/>
          <p:cNvSpPr/>
          <p:nvPr/>
        </p:nvSpPr>
        <p:spPr>
          <a:xfrm>
            <a:off x="6118226" y="5703743"/>
            <a:ext cx="3648074" cy="923330"/>
          </a:xfrm>
          <a:prstGeom prst="rect">
            <a:avLst/>
          </a:prstGeom>
        </p:spPr>
        <p:txBody>
          <a:bodyPr wrap="square">
            <a:spAutoFit/>
          </a:bodyPr>
          <a:lstStyle/>
          <a:p>
            <a:r>
              <a:rPr lang="es-ES" b="1" dirty="0">
                <a:solidFill>
                  <a:srgbClr val="00B0F0"/>
                </a:solidFill>
                <a:latin typeface="Arial" pitchFamily="34" charset="0"/>
                <a:cs typeface="Arial" pitchFamily="34" charset="0"/>
              </a:rPr>
              <a:t>Implantes cocleares: </a:t>
            </a:r>
            <a:r>
              <a:rPr lang="es-ES" dirty="0">
                <a:solidFill>
                  <a:schemeClr val="tx1">
                    <a:lumMod val="65000"/>
                    <a:lumOff val="35000"/>
                  </a:schemeClr>
                </a:solidFill>
                <a:latin typeface="Arial" pitchFamily="34" charset="0"/>
                <a:cs typeface="Arial" pitchFamily="34" charset="0"/>
              </a:rPr>
              <a:t>Es una prótesis auditiva que se implanta mediante intervención quirúrgica</a:t>
            </a:r>
            <a:r>
              <a:rPr lang="es-ES" dirty="0">
                <a:solidFill>
                  <a:schemeClr val="tx1">
                    <a:lumMod val="65000"/>
                    <a:lumOff val="35000"/>
                  </a:schemeClr>
                </a:solidFill>
              </a:rPr>
              <a:t>.</a:t>
            </a:r>
          </a:p>
        </p:txBody>
      </p:sp>
    </p:spTree>
    <p:extLst>
      <p:ext uri="{BB962C8B-B14F-4D97-AF65-F5344CB8AC3E}">
        <p14:creationId xmlns:p14="http://schemas.microsoft.com/office/powerpoint/2010/main" val="951893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1850" y="1730433"/>
            <a:ext cx="3234549" cy="1819434"/>
          </a:xfrm>
          <a:prstGeom prst="rect">
            <a:avLst/>
          </a:prstGeom>
        </p:spPr>
      </p:pic>
      <p:pic>
        <p:nvPicPr>
          <p:cNvPr id="8" name="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00" y="2475925"/>
            <a:ext cx="5592800" cy="3520387"/>
          </a:xfrm>
          <a:prstGeom prst="rect">
            <a:avLst/>
          </a:prstGeom>
        </p:spPr>
      </p:pic>
      <p:sp>
        <p:nvSpPr>
          <p:cNvPr id="10" name="Shape 85"/>
          <p:cNvSpPr txBox="1">
            <a:spLocks/>
          </p:cNvSpPr>
          <p:nvPr/>
        </p:nvSpPr>
        <p:spPr>
          <a:xfrm>
            <a:off x="533401" y="463730"/>
            <a:ext cx="8966200" cy="3657637"/>
          </a:xfrm>
          <a:prstGeom prst="rect">
            <a:avLst/>
          </a:prstGeom>
        </p:spPr>
        <p:txBody>
          <a:bodyPr vert="horz" lIns="121900" tIns="121900" rIns="121900" bIns="121900" rtlCol="0" anchor="t" anchorCtr="0">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lvl="0" indent="0">
              <a:spcBef>
                <a:spcPts val="0"/>
              </a:spcBef>
              <a:buNone/>
            </a:pPr>
            <a:r>
              <a:rPr lang="es-BO" sz="2400" b="1" dirty="0">
                <a:solidFill>
                  <a:schemeClr val="accent4"/>
                </a:solidFill>
                <a:latin typeface="Arial" pitchFamily="34" charset="0"/>
                <a:cs typeface="Arial" pitchFamily="34" charset="0"/>
              </a:rPr>
              <a:t>2.- </a:t>
            </a:r>
            <a:r>
              <a:rPr lang="es-ES" sz="2400" b="1" dirty="0">
                <a:solidFill>
                  <a:schemeClr val="accent4"/>
                </a:solidFill>
                <a:latin typeface="Arial" pitchFamily="34" charset="0"/>
                <a:cs typeface="Arial" pitchFamily="34" charset="0"/>
              </a:rPr>
              <a:t>Bucle o aros magnético: </a:t>
            </a:r>
            <a:r>
              <a:rPr lang="es-ES" sz="2400" dirty="0">
                <a:solidFill>
                  <a:srgbClr val="666666"/>
                </a:solidFill>
                <a:latin typeface="Arial"/>
                <a:ea typeface="Arial"/>
                <a:cs typeface="Arial"/>
                <a:sym typeface="Arial"/>
              </a:rPr>
              <a:t>Es un sistema de sonido que transforma la señal de audio, emitida a través de un micrófono o un equipo de sonido, en un campo magnético captado por los audífonos e implantes cocleares, dotados de posición T. </a:t>
            </a:r>
            <a:r>
              <a:rPr lang="es-ES" sz="2400" b="1" dirty="0">
                <a:solidFill>
                  <a:srgbClr val="666666"/>
                </a:solidFill>
                <a:latin typeface="Arial"/>
                <a:ea typeface="Arial"/>
                <a:cs typeface="Arial"/>
                <a:sym typeface="Arial"/>
              </a:rPr>
              <a:t>(</a:t>
            </a:r>
            <a:r>
              <a:rPr lang="es-ES" sz="2400" b="1" dirty="0" err="1">
                <a:solidFill>
                  <a:srgbClr val="666666"/>
                </a:solidFill>
                <a:latin typeface="Arial"/>
                <a:ea typeface="Arial"/>
                <a:cs typeface="Arial"/>
                <a:sym typeface="Arial"/>
              </a:rPr>
              <a:t>Telebobina</a:t>
            </a:r>
            <a:r>
              <a:rPr lang="es-ES" sz="2400" b="1" dirty="0">
                <a:solidFill>
                  <a:srgbClr val="666666"/>
                </a:solidFill>
                <a:latin typeface="Arial"/>
                <a:ea typeface="Arial"/>
                <a:cs typeface="Arial"/>
                <a:sym typeface="Arial"/>
              </a:rPr>
              <a:t>).</a:t>
            </a:r>
            <a:r>
              <a:rPr lang="es-ES" sz="2400" dirty="0">
                <a:solidFill>
                  <a:srgbClr val="666666"/>
                </a:solidFill>
                <a:latin typeface="Arial"/>
                <a:ea typeface="Arial"/>
                <a:cs typeface="Arial"/>
                <a:sym typeface="Arial"/>
              </a:rPr>
              <a:t> </a:t>
            </a:r>
          </a:p>
        </p:txBody>
      </p:sp>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802" y="3758405"/>
            <a:ext cx="5027391" cy="2832895"/>
          </a:xfrm>
          <a:prstGeom prst="rect">
            <a:avLst/>
          </a:prstGeom>
        </p:spPr>
      </p:pic>
      <p:sp>
        <p:nvSpPr>
          <p:cNvPr id="2" name="1 Rectángulo"/>
          <p:cNvSpPr/>
          <p:nvPr/>
        </p:nvSpPr>
        <p:spPr>
          <a:xfrm>
            <a:off x="731800" y="5996312"/>
            <a:ext cx="6096000" cy="646331"/>
          </a:xfrm>
          <a:prstGeom prst="rect">
            <a:avLst/>
          </a:prstGeom>
        </p:spPr>
        <p:txBody>
          <a:bodyPr>
            <a:spAutoFit/>
          </a:bodyPr>
          <a:lstStyle/>
          <a:p>
            <a:pPr marL="109728" indent="0">
              <a:buNone/>
            </a:pPr>
            <a:r>
              <a:rPr lang="es-ES" b="1" dirty="0">
                <a:solidFill>
                  <a:srgbClr val="00B0F0"/>
                </a:solidFill>
                <a:latin typeface="Arial" pitchFamily="34" charset="0"/>
                <a:cs typeface="Arial" pitchFamily="34" charset="0"/>
              </a:rPr>
              <a:t>Instalación el bucle magnético en colegio, universidades, cine, teatro, restaurantes, etc. </a:t>
            </a:r>
          </a:p>
        </p:txBody>
      </p:sp>
    </p:spTree>
    <p:extLst>
      <p:ext uri="{BB962C8B-B14F-4D97-AF65-F5344CB8AC3E}">
        <p14:creationId xmlns:p14="http://schemas.microsoft.com/office/powerpoint/2010/main" val="3820914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85"/>
          <p:cNvSpPr txBox="1">
            <a:spLocks/>
          </p:cNvSpPr>
          <p:nvPr/>
        </p:nvSpPr>
        <p:spPr>
          <a:xfrm>
            <a:off x="685800" y="377914"/>
            <a:ext cx="7861299" cy="6314986"/>
          </a:xfrm>
          <a:prstGeom prst="rect">
            <a:avLst/>
          </a:prstGeom>
        </p:spPr>
        <p:txBody>
          <a:bodyPr vert="horz" lIns="121900" tIns="121900" rIns="121900" bIns="121900" rtlCol="0" anchor="t" anchorCtr="0">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gn="just">
              <a:buNone/>
            </a:pPr>
            <a:r>
              <a:rPr lang="es-BO" sz="2400" b="1" dirty="0">
                <a:solidFill>
                  <a:schemeClr val="accent4"/>
                </a:solidFill>
                <a:latin typeface="Arial" pitchFamily="34" charset="0"/>
                <a:cs typeface="Arial" pitchFamily="34" charset="0"/>
              </a:rPr>
              <a:t>3.- </a:t>
            </a:r>
            <a:r>
              <a:rPr lang="es-ES" sz="2400" b="1" dirty="0">
                <a:solidFill>
                  <a:schemeClr val="accent4"/>
                </a:solidFill>
                <a:latin typeface="Arial" pitchFamily="34" charset="0"/>
                <a:cs typeface="Arial" pitchFamily="34" charset="0"/>
              </a:rPr>
              <a:t>Dispositivos Bucle o FM: </a:t>
            </a:r>
            <a:r>
              <a:rPr lang="es-ES" sz="2400" dirty="0">
                <a:solidFill>
                  <a:schemeClr val="tx1">
                    <a:lumMod val="65000"/>
                    <a:lumOff val="35000"/>
                  </a:schemeClr>
                </a:solidFill>
                <a:latin typeface="Arial" pitchFamily="34" charset="0"/>
                <a:cs typeface="Arial" pitchFamily="34" charset="0"/>
              </a:rPr>
              <a:t>Para conferencias, Taller, Colegio, Universidades etc.</a:t>
            </a:r>
          </a:p>
          <a:p>
            <a:pPr marL="109728" indent="0">
              <a:buNone/>
            </a:pPr>
            <a:endParaRPr lang="es-ES" sz="2400" dirty="0">
              <a:solidFill>
                <a:srgbClr val="002060"/>
              </a:solidFill>
              <a:latin typeface="Arial" pitchFamily="34" charset="0"/>
              <a:cs typeface="Arial" pitchFamily="34" charset="0"/>
            </a:endParaRPr>
          </a:p>
          <a:p>
            <a:pPr marL="109728" indent="0">
              <a:buNone/>
            </a:pPr>
            <a:endParaRPr lang="es-ES" sz="2400" dirty="0">
              <a:solidFill>
                <a:srgbClr val="002060"/>
              </a:solidFill>
              <a:latin typeface="Arial" pitchFamily="34" charset="0"/>
              <a:cs typeface="Arial" pitchFamily="34" charset="0"/>
            </a:endParaRPr>
          </a:p>
          <a:p>
            <a:pPr marL="109728" indent="0">
              <a:buNone/>
            </a:pPr>
            <a:endParaRPr lang="es-ES" sz="2400" dirty="0">
              <a:solidFill>
                <a:srgbClr val="002060"/>
              </a:solidFill>
              <a:latin typeface="Arial" pitchFamily="34" charset="0"/>
              <a:cs typeface="Arial" pitchFamily="34" charset="0"/>
            </a:endParaRPr>
          </a:p>
          <a:p>
            <a:pPr marL="109728" indent="0">
              <a:buNone/>
            </a:pPr>
            <a:endParaRPr lang="es-ES" sz="2400" dirty="0">
              <a:solidFill>
                <a:srgbClr val="002060"/>
              </a:solidFill>
              <a:latin typeface="Arial" pitchFamily="34" charset="0"/>
              <a:cs typeface="Arial" pitchFamily="34" charset="0"/>
            </a:endParaRPr>
          </a:p>
          <a:p>
            <a:pPr marL="109728" indent="0">
              <a:buNone/>
            </a:pPr>
            <a:endParaRPr lang="es-ES" sz="2400" dirty="0">
              <a:solidFill>
                <a:srgbClr val="002060"/>
              </a:solidFill>
              <a:latin typeface="Arial" pitchFamily="34" charset="0"/>
              <a:cs typeface="Arial" pitchFamily="34" charset="0"/>
            </a:endParaRPr>
          </a:p>
          <a:p>
            <a:pPr marL="109728" indent="0">
              <a:buNone/>
            </a:pPr>
            <a:endParaRPr lang="es-ES" sz="2400" dirty="0">
              <a:solidFill>
                <a:srgbClr val="002060"/>
              </a:solidFill>
              <a:latin typeface="Arial" pitchFamily="34" charset="0"/>
              <a:cs typeface="Arial" pitchFamily="34" charset="0"/>
            </a:endParaRPr>
          </a:p>
          <a:p>
            <a:pPr marL="109728" indent="0">
              <a:buNone/>
            </a:pPr>
            <a:endParaRPr lang="es-ES" sz="2400" dirty="0">
              <a:solidFill>
                <a:srgbClr val="002060"/>
              </a:solidFill>
              <a:latin typeface="Arial" pitchFamily="34" charset="0"/>
              <a:cs typeface="Arial" pitchFamily="34" charset="0"/>
            </a:endParaRPr>
          </a:p>
          <a:p>
            <a:pPr marL="109728" indent="0">
              <a:buNone/>
            </a:pPr>
            <a:endParaRPr lang="es-ES" sz="2400" dirty="0">
              <a:solidFill>
                <a:srgbClr val="002060"/>
              </a:solidFill>
              <a:latin typeface="Arial" pitchFamily="34" charset="0"/>
              <a:cs typeface="Arial" pitchFamily="34" charset="0"/>
            </a:endParaRPr>
          </a:p>
          <a:p>
            <a:pPr marL="109728" indent="0">
              <a:buNone/>
            </a:pPr>
            <a:endParaRPr lang="es-ES" sz="2400" dirty="0">
              <a:solidFill>
                <a:srgbClr val="002060"/>
              </a:solidFill>
              <a:latin typeface="Arial" pitchFamily="34" charset="0"/>
              <a:cs typeface="Arial" pitchFamily="34" charset="0"/>
            </a:endParaRPr>
          </a:p>
          <a:p>
            <a:pPr marL="109728" indent="0">
              <a:buNone/>
            </a:pPr>
            <a:endParaRPr lang="es-ES" sz="2400" dirty="0">
              <a:latin typeface="Arial" panose="020B0604020202020204" pitchFamily="34" charset="0"/>
              <a:cs typeface="Arial" panose="020B0604020202020204" pitchFamily="34" charset="0"/>
            </a:endParaRPr>
          </a:p>
        </p:txBody>
      </p:sp>
      <p:pic>
        <p:nvPicPr>
          <p:cNvPr id="3" name="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0899" y="1650999"/>
            <a:ext cx="5547841" cy="4160881"/>
          </a:xfrm>
          <a:prstGeom prst="rect">
            <a:avLst/>
          </a:prstGeom>
        </p:spPr>
      </p:pic>
    </p:spTree>
    <p:extLst>
      <p:ext uri="{BB962C8B-B14F-4D97-AF65-F5344CB8AC3E}">
        <p14:creationId xmlns:p14="http://schemas.microsoft.com/office/powerpoint/2010/main" val="1641806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85"/>
          <p:cNvSpPr txBox="1">
            <a:spLocks/>
          </p:cNvSpPr>
          <p:nvPr/>
        </p:nvSpPr>
        <p:spPr>
          <a:xfrm>
            <a:off x="508000" y="403314"/>
            <a:ext cx="8661400" cy="6314986"/>
          </a:xfrm>
          <a:prstGeom prst="rect">
            <a:avLst/>
          </a:prstGeom>
        </p:spPr>
        <p:txBody>
          <a:bodyPr vert="horz" lIns="121900" tIns="121900" rIns="121900" bIns="121900" rtlCol="0" anchor="t" anchorCtr="0">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lvl="0" indent="0" algn="just">
              <a:buNone/>
            </a:pPr>
            <a:r>
              <a:rPr lang="es-BO" sz="2400" b="1" dirty="0">
                <a:solidFill>
                  <a:schemeClr val="accent4"/>
                </a:solidFill>
                <a:latin typeface="Arial" pitchFamily="34" charset="0"/>
                <a:cs typeface="Arial" pitchFamily="34" charset="0"/>
              </a:rPr>
              <a:t>4.- Facilitadores de comunicación (Vocalización)</a:t>
            </a:r>
            <a:r>
              <a:rPr lang="es-ES" sz="2400" b="1" dirty="0">
                <a:solidFill>
                  <a:schemeClr val="accent4"/>
                </a:solidFill>
                <a:latin typeface="Arial" pitchFamily="34" charset="0"/>
                <a:cs typeface="Arial" pitchFamily="34" charset="0"/>
              </a:rPr>
              <a:t>: </a:t>
            </a:r>
            <a:r>
              <a:rPr lang="es-BO" sz="2400" b="1" dirty="0">
                <a:solidFill>
                  <a:schemeClr val="tx1">
                    <a:lumMod val="65000"/>
                    <a:lumOff val="35000"/>
                  </a:schemeClr>
                </a:solidFill>
                <a:latin typeface="Arial" pitchFamily="34" charset="0"/>
                <a:cs typeface="Arial" pitchFamily="34" charset="0"/>
              </a:rPr>
              <a:t>Las personas discapacidad auditiva</a:t>
            </a:r>
            <a:r>
              <a:rPr lang="es-BO" sz="2400" dirty="0">
                <a:solidFill>
                  <a:schemeClr val="tx1">
                    <a:lumMod val="65000"/>
                    <a:lumOff val="35000"/>
                  </a:schemeClr>
                </a:solidFill>
                <a:latin typeface="Arial" pitchFamily="34" charset="0"/>
                <a:cs typeface="Arial" pitchFamily="34" charset="0"/>
              </a:rPr>
              <a:t> utilizan como es la lectura labial. El facilitador se colocará frente al usuario y de manera visible facilitándole la lectura labial de lo que está siendo comunicado. </a:t>
            </a:r>
            <a:endParaRPr lang="es-ES" sz="2400" dirty="0">
              <a:solidFill>
                <a:schemeClr val="tx1">
                  <a:lumMod val="65000"/>
                  <a:lumOff val="35000"/>
                </a:schemeClr>
              </a:solidFill>
              <a:latin typeface="Arial" pitchFamily="34" charset="0"/>
              <a:cs typeface="Arial" pitchFamily="34" charset="0"/>
            </a:endParaRPr>
          </a:p>
          <a:p>
            <a:pPr marL="109728" indent="0">
              <a:buNone/>
            </a:pPr>
            <a:endParaRPr lang="es-ES" sz="2400" dirty="0">
              <a:solidFill>
                <a:srgbClr val="002060"/>
              </a:solidFill>
              <a:latin typeface="Arial" pitchFamily="34" charset="0"/>
              <a:cs typeface="Arial" pitchFamily="34" charset="0"/>
            </a:endParaRPr>
          </a:p>
          <a:p>
            <a:pPr marL="109728" indent="0">
              <a:buNone/>
            </a:pPr>
            <a:endParaRPr lang="es-ES" sz="2400" dirty="0">
              <a:latin typeface="Arial" panose="020B0604020202020204" pitchFamily="34" charset="0"/>
              <a:cs typeface="Arial" panose="020B0604020202020204" pitchFamily="34" charset="0"/>
            </a:endParaRP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550" y="2425496"/>
            <a:ext cx="6699252" cy="3565731"/>
          </a:xfrm>
          <a:prstGeom prst="rect">
            <a:avLst/>
          </a:prstGeom>
        </p:spPr>
      </p:pic>
    </p:spTree>
    <p:extLst>
      <p:ext uri="{BB962C8B-B14F-4D97-AF65-F5344CB8AC3E}">
        <p14:creationId xmlns:p14="http://schemas.microsoft.com/office/powerpoint/2010/main" val="75732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85"/>
          <p:cNvSpPr txBox="1">
            <a:spLocks/>
          </p:cNvSpPr>
          <p:nvPr/>
        </p:nvSpPr>
        <p:spPr>
          <a:xfrm>
            <a:off x="304801" y="543014"/>
            <a:ext cx="9029699" cy="1142394"/>
          </a:xfrm>
          <a:prstGeom prst="rect">
            <a:avLst/>
          </a:prstGeom>
        </p:spPr>
        <p:txBody>
          <a:bodyPr vert="horz" lIns="121900" tIns="121900" rIns="121900" bIns="121900" rtlCol="0" anchor="t" anchorCtr="0">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lvl="0" indent="0">
              <a:buNone/>
            </a:pPr>
            <a:r>
              <a:rPr lang="es-BO" sz="2400" b="1" dirty="0">
                <a:solidFill>
                  <a:schemeClr val="accent4"/>
                </a:solidFill>
                <a:latin typeface="Arial" pitchFamily="34" charset="0"/>
                <a:cs typeface="Arial" pitchFamily="34" charset="0"/>
              </a:rPr>
              <a:t>5.- </a:t>
            </a:r>
            <a:r>
              <a:rPr lang="es-ES" sz="2400" b="1" dirty="0">
                <a:solidFill>
                  <a:schemeClr val="accent4"/>
                </a:solidFill>
                <a:latin typeface="Arial" pitchFamily="34" charset="0"/>
                <a:cs typeface="Arial" pitchFamily="34" charset="0"/>
              </a:rPr>
              <a:t>Escritos en medios digital Pantalla Monitor o Data Show</a:t>
            </a:r>
            <a:endParaRPr lang="es-ES" sz="2400" dirty="0">
              <a:solidFill>
                <a:schemeClr val="accent4"/>
              </a:solidFill>
              <a:latin typeface="Arial" pitchFamily="34" charset="0"/>
              <a:cs typeface="Arial" pitchFamily="34" charset="0"/>
            </a:endParaRPr>
          </a:p>
          <a:p>
            <a:pPr marL="109728" indent="0">
              <a:buNone/>
            </a:pPr>
            <a:endParaRPr lang="es-ES" sz="2400" dirty="0">
              <a:latin typeface="Arial" panose="020B0604020202020204" pitchFamily="34" charset="0"/>
              <a:cs typeface="Arial" panose="020B0604020202020204" pitchFamily="34" charset="0"/>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613" y="1685408"/>
            <a:ext cx="5808987" cy="4351899"/>
          </a:xfrm>
          <a:prstGeom prst="rect">
            <a:avLst/>
          </a:prstGeom>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63" y="2347945"/>
            <a:ext cx="4384221" cy="2740138"/>
          </a:xfrm>
          <a:prstGeom prst="rect">
            <a:avLst/>
          </a:prstGeom>
        </p:spPr>
      </p:pic>
    </p:spTree>
    <p:extLst>
      <p:ext uri="{BB962C8B-B14F-4D97-AF65-F5344CB8AC3E}">
        <p14:creationId xmlns:p14="http://schemas.microsoft.com/office/powerpoint/2010/main" val="2872940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85"/>
          <p:cNvSpPr txBox="1">
            <a:spLocks/>
          </p:cNvSpPr>
          <p:nvPr/>
        </p:nvSpPr>
        <p:spPr>
          <a:xfrm>
            <a:off x="685801" y="428714"/>
            <a:ext cx="10071100" cy="6314986"/>
          </a:xfrm>
          <a:prstGeom prst="rect">
            <a:avLst/>
          </a:prstGeom>
        </p:spPr>
        <p:txBody>
          <a:bodyPr vert="horz" lIns="121900" tIns="121900" rIns="121900" bIns="121900" rtlCol="0" anchor="t" anchorCtr="0">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lvl="0" indent="0">
              <a:buNone/>
            </a:pPr>
            <a:r>
              <a:rPr lang="es-BO" sz="2400" b="1" dirty="0">
                <a:solidFill>
                  <a:schemeClr val="accent4"/>
                </a:solidFill>
                <a:latin typeface="Arial" pitchFamily="34" charset="0"/>
                <a:cs typeface="Arial" pitchFamily="34" charset="0"/>
              </a:rPr>
              <a:t>6.- Lenguaje Bilingüe Señas</a:t>
            </a:r>
            <a:endParaRPr lang="es-ES" sz="2400" dirty="0">
              <a:solidFill>
                <a:schemeClr val="accent4"/>
              </a:solidFill>
              <a:latin typeface="Arial" panose="020B0604020202020204" pitchFamily="34" charset="0"/>
              <a:cs typeface="Arial" panose="020B0604020202020204" pitchFamily="34" charset="0"/>
            </a:endParaRP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377" y="1137666"/>
            <a:ext cx="6535523" cy="2723134"/>
          </a:xfrm>
          <a:prstGeom prst="rect">
            <a:avLst/>
          </a:prstGeom>
        </p:spPr>
      </p:pic>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92" y="3454104"/>
            <a:ext cx="5501109" cy="3096483"/>
          </a:xfrm>
          <a:prstGeom prst="rect">
            <a:avLst/>
          </a:prstGeom>
        </p:spPr>
      </p:pic>
    </p:spTree>
    <p:extLst>
      <p:ext uri="{BB962C8B-B14F-4D97-AF65-F5344CB8AC3E}">
        <p14:creationId xmlns:p14="http://schemas.microsoft.com/office/powerpoint/2010/main" val="141547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85"/>
          <p:cNvSpPr txBox="1">
            <a:spLocks/>
          </p:cNvSpPr>
          <p:nvPr/>
        </p:nvSpPr>
        <p:spPr>
          <a:xfrm>
            <a:off x="685801" y="4797514"/>
            <a:ext cx="10071100" cy="1628686"/>
          </a:xfrm>
          <a:prstGeom prst="rect">
            <a:avLst/>
          </a:prstGeom>
        </p:spPr>
        <p:txBody>
          <a:bodyPr vert="horz" lIns="121900" tIns="121900" rIns="121900" bIns="121900" rtlCol="0" anchor="t" anchorCtr="0">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endParaRPr lang="es-ES" sz="2400" dirty="0">
              <a:latin typeface="Arial" panose="020B0604020202020204" pitchFamily="34" charset="0"/>
              <a:cs typeface="Arial" panose="020B0604020202020204" pitchFamily="34" charset="0"/>
            </a:endParaRPr>
          </a:p>
        </p:txBody>
      </p:sp>
      <p:sp>
        <p:nvSpPr>
          <p:cNvPr id="5" name="Shape 85"/>
          <p:cNvSpPr txBox="1">
            <a:spLocks/>
          </p:cNvSpPr>
          <p:nvPr/>
        </p:nvSpPr>
        <p:spPr>
          <a:xfrm>
            <a:off x="685800" y="285928"/>
            <a:ext cx="11277599" cy="611684"/>
          </a:xfrm>
          <a:prstGeom prst="rect">
            <a:avLst/>
          </a:prstGeom>
        </p:spPr>
        <p:txBody>
          <a:bodyPr vert="horz" lIns="121900" tIns="121900" rIns="121900" bIns="121900" rtlCol="0" anchor="t" anchorCtr="0">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s-BO" sz="2400" b="1" dirty="0">
                <a:solidFill>
                  <a:schemeClr val="accent4"/>
                </a:solidFill>
                <a:latin typeface="Arial" pitchFamily="34" charset="0"/>
                <a:cs typeface="Arial" pitchFamily="34" charset="0"/>
              </a:rPr>
              <a:t>7.- Uso de subtítulos en la televisión, el cine, etc.</a:t>
            </a:r>
            <a:endParaRPr lang="es-ES" sz="2400" b="1" dirty="0">
              <a:solidFill>
                <a:schemeClr val="accent4"/>
              </a:solidFill>
              <a:latin typeface="Arial" pitchFamily="34" charset="0"/>
              <a:cs typeface="Arial" pitchFamily="34" charset="0"/>
            </a:endParaRPr>
          </a:p>
          <a:p>
            <a:pPr marL="109728" indent="0">
              <a:buNone/>
            </a:pPr>
            <a:endParaRPr lang="es-ES" sz="2400" b="1" dirty="0">
              <a:solidFill>
                <a:srgbClr val="0070C0"/>
              </a:solidFill>
              <a:latin typeface="Arial" pitchFamily="34" charset="0"/>
              <a:cs typeface="Arial" pitchFamily="34" charset="0"/>
            </a:endParaRPr>
          </a:p>
          <a:p>
            <a:pPr marL="109728" indent="0">
              <a:buNone/>
            </a:pPr>
            <a:endParaRPr lang="es-ES" sz="2400" b="1" dirty="0">
              <a:solidFill>
                <a:srgbClr val="0070C0"/>
              </a:solidFill>
              <a:latin typeface="Arial" pitchFamily="34" charset="0"/>
              <a:cs typeface="Arial" pitchFamily="34" charset="0"/>
            </a:endParaRPr>
          </a:p>
          <a:p>
            <a:pPr marL="109728" indent="0">
              <a:buNone/>
            </a:pPr>
            <a:endParaRPr lang="es-ES" sz="2400" b="1" dirty="0">
              <a:solidFill>
                <a:srgbClr val="0070C0"/>
              </a:solidFill>
              <a:latin typeface="Arial" pitchFamily="34" charset="0"/>
              <a:cs typeface="Arial" pitchFamily="34" charset="0"/>
            </a:endParaRPr>
          </a:p>
          <a:p>
            <a:pPr marL="109728" indent="0">
              <a:buNone/>
            </a:pPr>
            <a:endParaRPr lang="es-ES" sz="2400" b="1" dirty="0">
              <a:solidFill>
                <a:srgbClr val="0070C0"/>
              </a:solidFill>
              <a:latin typeface="Arial" pitchFamily="34" charset="0"/>
              <a:cs typeface="Arial" pitchFamily="34" charset="0"/>
            </a:endParaRPr>
          </a:p>
          <a:p>
            <a:pPr marL="109728" indent="0">
              <a:buNone/>
            </a:pPr>
            <a:endParaRPr lang="es-ES" sz="2400" b="1" dirty="0">
              <a:solidFill>
                <a:srgbClr val="0070C0"/>
              </a:solidFill>
              <a:latin typeface="Arial" pitchFamily="34" charset="0"/>
              <a:cs typeface="Arial" pitchFamily="34" charset="0"/>
            </a:endParaRPr>
          </a:p>
          <a:p>
            <a:pPr marL="109728" indent="0">
              <a:buNone/>
            </a:pPr>
            <a:endParaRPr lang="es-ES" sz="2400" b="1" dirty="0">
              <a:solidFill>
                <a:srgbClr val="0070C0"/>
              </a:solidFill>
              <a:latin typeface="Arial" pitchFamily="34" charset="0"/>
              <a:cs typeface="Arial" pitchFamily="34" charset="0"/>
            </a:endParaRPr>
          </a:p>
          <a:p>
            <a:pPr marL="109728" indent="0">
              <a:buNone/>
            </a:pPr>
            <a:endParaRPr lang="es-ES" sz="2400" b="1" dirty="0">
              <a:solidFill>
                <a:srgbClr val="0070C0"/>
              </a:solidFill>
              <a:latin typeface="Arial" pitchFamily="34" charset="0"/>
              <a:cs typeface="Arial" pitchFamily="34" charset="0"/>
            </a:endParaRPr>
          </a:p>
          <a:p>
            <a:pPr marL="109728" indent="0">
              <a:buNone/>
            </a:pPr>
            <a:endParaRPr lang="es-ES" sz="2400" b="1" dirty="0">
              <a:solidFill>
                <a:srgbClr val="0070C0"/>
              </a:solidFill>
              <a:latin typeface="Arial" pitchFamily="34" charset="0"/>
              <a:cs typeface="Arial" pitchFamily="34" charset="0"/>
            </a:endParaRPr>
          </a:p>
          <a:p>
            <a:pPr marL="109728" lvl="0" indent="0">
              <a:buNone/>
            </a:pPr>
            <a:r>
              <a:rPr lang="es-BO" sz="2400" b="1" dirty="0">
                <a:solidFill>
                  <a:schemeClr val="accent4"/>
                </a:solidFill>
                <a:latin typeface="Arial" pitchFamily="34" charset="0"/>
                <a:cs typeface="Arial" pitchFamily="34" charset="0"/>
              </a:rPr>
              <a:t>                                        </a:t>
            </a:r>
            <a:endParaRPr lang="es-ES" sz="2400" b="1" dirty="0">
              <a:solidFill>
                <a:schemeClr val="accent4"/>
              </a:solidFill>
              <a:latin typeface="Arial" pitchFamily="34" charset="0"/>
              <a:cs typeface="Arial" pitchFamily="34" charset="0"/>
            </a:endParaRPr>
          </a:p>
          <a:p>
            <a:pPr marL="109728" indent="0">
              <a:buNone/>
            </a:pPr>
            <a:endParaRPr lang="es-ES" sz="2400" dirty="0">
              <a:latin typeface="Arial" panose="020B0604020202020204" pitchFamily="34" charset="0"/>
              <a:cs typeface="Arial" panose="020B0604020202020204" pitchFamily="34" charset="0"/>
            </a:endParaRPr>
          </a:p>
        </p:txBody>
      </p:sp>
      <p:pic>
        <p:nvPicPr>
          <p:cNvPr id="2"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566" y="1253212"/>
            <a:ext cx="6064113" cy="2872474"/>
          </a:xfrm>
          <a:prstGeom prst="rect">
            <a:avLst/>
          </a:prstGeom>
        </p:spPr>
      </p:pic>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8580" y="2755787"/>
            <a:ext cx="4756150" cy="3567113"/>
          </a:xfrm>
          <a:prstGeom prst="rect">
            <a:avLst/>
          </a:prstGeom>
        </p:spPr>
      </p:pic>
    </p:spTree>
    <p:extLst>
      <p:ext uri="{BB962C8B-B14F-4D97-AF65-F5344CB8AC3E}">
        <p14:creationId xmlns:p14="http://schemas.microsoft.com/office/powerpoint/2010/main" val="418981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85"/>
          <p:cNvSpPr txBox="1">
            <a:spLocks/>
          </p:cNvSpPr>
          <p:nvPr/>
        </p:nvSpPr>
        <p:spPr>
          <a:xfrm>
            <a:off x="685801" y="4797514"/>
            <a:ext cx="10071100" cy="1628686"/>
          </a:xfrm>
          <a:prstGeom prst="rect">
            <a:avLst/>
          </a:prstGeom>
        </p:spPr>
        <p:txBody>
          <a:bodyPr vert="horz" lIns="121900" tIns="121900" rIns="121900" bIns="121900" rtlCol="0" anchor="t" anchorCtr="0">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endParaRPr lang="es-ES" sz="2400" dirty="0">
              <a:latin typeface="Arial" panose="020B0604020202020204" pitchFamily="34" charset="0"/>
              <a:cs typeface="Arial" panose="020B0604020202020204" pitchFamily="34" charset="0"/>
            </a:endParaRPr>
          </a:p>
        </p:txBody>
      </p:sp>
      <p:sp>
        <p:nvSpPr>
          <p:cNvPr id="7" name="6 Rectángulo"/>
          <p:cNvSpPr/>
          <p:nvPr/>
        </p:nvSpPr>
        <p:spPr>
          <a:xfrm>
            <a:off x="349250" y="5611857"/>
            <a:ext cx="6610836" cy="830997"/>
          </a:xfrm>
          <a:prstGeom prst="rect">
            <a:avLst/>
          </a:prstGeom>
        </p:spPr>
        <p:txBody>
          <a:bodyPr wrap="square">
            <a:spAutoFit/>
          </a:bodyPr>
          <a:lstStyle/>
          <a:p>
            <a:pPr algn="r"/>
            <a:r>
              <a:rPr lang="es-BO" sz="2400" b="1" dirty="0">
                <a:solidFill>
                  <a:srgbClr val="00B0F0"/>
                </a:solidFill>
                <a:latin typeface="Arial" pitchFamily="34" charset="0"/>
                <a:cs typeface="Arial" pitchFamily="34" charset="0"/>
              </a:rPr>
              <a:t>Usar barbijo trasparente, </a:t>
            </a:r>
          </a:p>
          <a:p>
            <a:pPr algn="r"/>
            <a:r>
              <a:rPr lang="es-BO" sz="2400" b="1" dirty="0">
                <a:solidFill>
                  <a:srgbClr val="00B0F0"/>
                </a:solidFill>
                <a:latin typeface="Arial" pitchFamily="34" charset="0"/>
                <a:cs typeface="Arial" pitchFamily="34" charset="0"/>
              </a:rPr>
              <a:t>Para así podemos leer los labios</a:t>
            </a:r>
            <a:endParaRPr lang="es-ES" sz="2400" dirty="0">
              <a:solidFill>
                <a:srgbClr val="00B0F0"/>
              </a:solidFill>
            </a:endParaRPr>
          </a:p>
        </p:txBody>
      </p:sp>
      <p:pic>
        <p:nvPicPr>
          <p:cNvPr id="8" name="7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6264" y="4051233"/>
            <a:ext cx="2403959" cy="2403959"/>
          </a:xfrm>
          <a:prstGeom prst="rect">
            <a:avLst/>
          </a:prstGeom>
        </p:spPr>
      </p:pic>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9611" y="1397562"/>
            <a:ext cx="2214585" cy="3317730"/>
          </a:xfrm>
          <a:prstGeom prst="rect">
            <a:avLst/>
          </a:prstGeom>
        </p:spPr>
      </p:pic>
      <p:sp>
        <p:nvSpPr>
          <p:cNvPr id="11" name="Shape 85"/>
          <p:cNvSpPr txBox="1">
            <a:spLocks/>
          </p:cNvSpPr>
          <p:nvPr/>
        </p:nvSpPr>
        <p:spPr>
          <a:xfrm>
            <a:off x="380999" y="300942"/>
            <a:ext cx="5328233" cy="914245"/>
          </a:xfrm>
          <a:prstGeom prst="rect">
            <a:avLst/>
          </a:prstGeom>
        </p:spPr>
        <p:txBody>
          <a:bodyPr vert="horz" lIns="91425" tIns="91425" rIns="91425" bIns="91425" rtlCol="0" anchor="t" anchorCtr="0">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82296" indent="0">
              <a:buNone/>
            </a:pPr>
            <a:r>
              <a:rPr lang="es-BO" sz="2400" b="1" dirty="0">
                <a:solidFill>
                  <a:schemeClr val="accent4"/>
                </a:solidFill>
                <a:latin typeface="Arial" pitchFamily="34" charset="0"/>
                <a:cs typeface="Arial" pitchFamily="34" charset="0"/>
              </a:rPr>
              <a:t>8. Hablar sin barbijo</a:t>
            </a:r>
            <a:endParaRPr lang="es-ES" sz="2400" b="1" dirty="0">
              <a:solidFill>
                <a:schemeClr val="accent4"/>
              </a:solidFill>
              <a:latin typeface="Arial" pitchFamily="34" charset="0"/>
              <a:cs typeface="Arial" pitchFamily="34" charset="0"/>
            </a:endParaRPr>
          </a:p>
          <a:p>
            <a:pPr marL="82296" indent="0">
              <a:buNone/>
            </a:pPr>
            <a:endParaRPr lang="es-ES" sz="2000" b="1" dirty="0">
              <a:solidFill>
                <a:srgbClr val="0070C0"/>
              </a:solidFill>
              <a:latin typeface="Arial" pitchFamily="34" charset="0"/>
              <a:cs typeface="Arial" pitchFamily="34" charset="0"/>
            </a:endParaRPr>
          </a:p>
          <a:p>
            <a:pPr marL="82296" indent="0">
              <a:buNone/>
            </a:pPr>
            <a:endParaRPr lang="es-ES" sz="2000" b="1" dirty="0">
              <a:solidFill>
                <a:srgbClr val="0070C0"/>
              </a:solidFill>
              <a:latin typeface="Arial" pitchFamily="34" charset="0"/>
              <a:cs typeface="Arial" pitchFamily="34" charset="0"/>
            </a:endParaRPr>
          </a:p>
          <a:p>
            <a:pPr marL="82296" indent="0">
              <a:buNone/>
            </a:pPr>
            <a:endParaRPr lang="es-ES" sz="2000" b="1" dirty="0">
              <a:solidFill>
                <a:srgbClr val="0070C0"/>
              </a:solidFill>
              <a:latin typeface="Arial" pitchFamily="34" charset="0"/>
              <a:cs typeface="Arial" pitchFamily="34" charset="0"/>
            </a:endParaRPr>
          </a:p>
          <a:p>
            <a:pPr marL="82296" indent="0">
              <a:buNone/>
            </a:pPr>
            <a:endParaRPr lang="es-ES" sz="2000" b="1" dirty="0">
              <a:solidFill>
                <a:srgbClr val="0070C0"/>
              </a:solidFill>
              <a:latin typeface="Arial" pitchFamily="34" charset="0"/>
              <a:cs typeface="Arial" pitchFamily="34" charset="0"/>
            </a:endParaRPr>
          </a:p>
          <a:p>
            <a:pPr marL="82296" indent="0">
              <a:buNone/>
            </a:pPr>
            <a:endParaRPr lang="es-ES" sz="2000" dirty="0">
              <a:latin typeface="Arial" panose="020B0604020202020204" pitchFamily="34" charset="0"/>
              <a:cs typeface="Arial" panose="020B0604020202020204" pitchFamily="34" charset="0"/>
            </a:endParaRPr>
          </a:p>
        </p:txBody>
      </p:sp>
      <p:pic>
        <p:nvPicPr>
          <p:cNvPr id="12" name="1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273" y="1139365"/>
            <a:ext cx="6276991" cy="2615413"/>
          </a:xfrm>
          <a:prstGeom prst="rect">
            <a:avLst/>
          </a:prstGeom>
        </p:spPr>
      </p:pic>
    </p:spTree>
    <p:extLst>
      <p:ext uri="{BB962C8B-B14F-4D97-AF65-F5344CB8AC3E}">
        <p14:creationId xmlns:p14="http://schemas.microsoft.com/office/powerpoint/2010/main" val="4290932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5"/>
          <p:cNvSpPr txBox="1">
            <a:spLocks/>
          </p:cNvSpPr>
          <p:nvPr/>
        </p:nvSpPr>
        <p:spPr>
          <a:xfrm>
            <a:off x="444499" y="533756"/>
            <a:ext cx="8039101" cy="882472"/>
          </a:xfrm>
          <a:prstGeom prst="rect">
            <a:avLst/>
          </a:prstGeom>
        </p:spPr>
        <p:txBody>
          <a:bodyPr vert="horz" lIns="121900" tIns="121900" rIns="121900" bIns="121900" rtlCol="0" anchor="t" anchorCtr="0">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lvl="0" indent="0">
              <a:buNone/>
            </a:pPr>
            <a:r>
              <a:rPr lang="es-BO" sz="3600" b="1" dirty="0">
                <a:solidFill>
                  <a:schemeClr val="accent4"/>
                </a:solidFill>
              </a:rPr>
              <a:t>Reconocer la identidad hipoacusia</a:t>
            </a:r>
            <a:endParaRPr lang="es-ES" sz="3600" b="1" dirty="0">
              <a:solidFill>
                <a:schemeClr val="accent4"/>
              </a:solidFill>
              <a:latin typeface="Arial" pitchFamily="34" charset="0"/>
              <a:cs typeface="Arial" pitchFamily="34" charset="0"/>
            </a:endParaRPr>
          </a:p>
          <a:p>
            <a:pPr marL="109728" indent="0">
              <a:buNone/>
            </a:pPr>
            <a:endParaRPr lang="es-ES" sz="2400" b="1" dirty="0">
              <a:solidFill>
                <a:srgbClr val="0070C0"/>
              </a:solidFill>
              <a:latin typeface="Arial" pitchFamily="34" charset="0"/>
              <a:cs typeface="Arial" pitchFamily="34" charset="0"/>
            </a:endParaRPr>
          </a:p>
          <a:p>
            <a:pPr marL="109728" indent="0">
              <a:buNone/>
            </a:pPr>
            <a:endParaRPr lang="es-ES" sz="2400" b="1" dirty="0">
              <a:solidFill>
                <a:srgbClr val="0070C0"/>
              </a:solidFill>
              <a:latin typeface="Arial" pitchFamily="34" charset="0"/>
              <a:cs typeface="Arial" pitchFamily="34" charset="0"/>
            </a:endParaRPr>
          </a:p>
          <a:p>
            <a:pPr marL="109728" indent="0">
              <a:buNone/>
            </a:pPr>
            <a:endParaRPr lang="es-ES" sz="2400" b="1" dirty="0">
              <a:solidFill>
                <a:srgbClr val="0070C0"/>
              </a:solidFill>
              <a:latin typeface="Arial" pitchFamily="34" charset="0"/>
              <a:cs typeface="Arial" pitchFamily="34" charset="0"/>
            </a:endParaRPr>
          </a:p>
          <a:p>
            <a:pPr marL="109728" indent="0">
              <a:buNone/>
            </a:pPr>
            <a:endParaRPr lang="es-ES" sz="2400" dirty="0">
              <a:latin typeface="Arial" panose="020B0604020202020204" pitchFamily="34" charset="0"/>
              <a:cs typeface="Arial" panose="020B0604020202020204" pitchFamily="34" charset="0"/>
            </a:endParaRPr>
          </a:p>
        </p:txBody>
      </p:sp>
      <p:pic>
        <p:nvPicPr>
          <p:cNvPr id="3" name="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292" y="1638300"/>
            <a:ext cx="10899011" cy="3732600"/>
          </a:xfrm>
          <a:prstGeom prst="rect">
            <a:avLst/>
          </a:prstGeom>
        </p:spPr>
      </p:pic>
    </p:spTree>
    <p:extLst>
      <p:ext uri="{BB962C8B-B14F-4D97-AF65-F5344CB8AC3E}">
        <p14:creationId xmlns:p14="http://schemas.microsoft.com/office/powerpoint/2010/main" val="3011407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BO" sz="4000" dirty="0">
                <a:solidFill>
                  <a:schemeClr val="accent4"/>
                </a:solidFill>
              </a:rPr>
              <a:t>NUESTROS DERECHOS</a:t>
            </a:r>
            <a:endParaRPr lang="x-none" sz="4000" dirty="0">
              <a:solidFill>
                <a:schemeClr val="accent4"/>
              </a:solidFill>
            </a:endParaRPr>
          </a:p>
        </p:txBody>
      </p:sp>
      <p:sp>
        <p:nvSpPr>
          <p:cNvPr id="5" name="Rectángulo redondeado 4"/>
          <p:cNvSpPr/>
          <p:nvPr/>
        </p:nvSpPr>
        <p:spPr>
          <a:xfrm>
            <a:off x="914400" y="1867313"/>
            <a:ext cx="4727448" cy="9144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sz="2800" dirty="0"/>
              <a:t>Igualdad de oportunidades</a:t>
            </a:r>
            <a:endParaRPr lang="x-none" sz="2800" dirty="0"/>
          </a:p>
        </p:txBody>
      </p:sp>
      <p:sp>
        <p:nvSpPr>
          <p:cNvPr id="7" name="Rectángulo redondeado 6"/>
          <p:cNvSpPr/>
          <p:nvPr/>
        </p:nvSpPr>
        <p:spPr>
          <a:xfrm>
            <a:off x="914400" y="4845542"/>
            <a:ext cx="4727448" cy="9144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sz="2400" dirty="0"/>
              <a:t>Atención especial en entidades públicas y privadas</a:t>
            </a:r>
            <a:endParaRPr lang="x-none" sz="2400" dirty="0"/>
          </a:p>
        </p:txBody>
      </p:sp>
      <p:sp>
        <p:nvSpPr>
          <p:cNvPr id="8" name="Rectángulo 7"/>
          <p:cNvSpPr/>
          <p:nvPr/>
        </p:nvSpPr>
        <p:spPr>
          <a:xfrm>
            <a:off x="6028944" y="2466498"/>
            <a:ext cx="4130040" cy="9144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sz="2400" dirty="0"/>
              <a:t>Rehabilitación</a:t>
            </a:r>
            <a:endParaRPr lang="x-none" sz="2400" dirty="0"/>
          </a:p>
        </p:txBody>
      </p:sp>
      <p:sp>
        <p:nvSpPr>
          <p:cNvPr id="9" name="Rectángulo redondeado 8"/>
          <p:cNvSpPr/>
          <p:nvPr/>
        </p:nvSpPr>
        <p:spPr>
          <a:xfrm>
            <a:off x="914400" y="3368735"/>
            <a:ext cx="4727448" cy="9144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sz="2800" dirty="0"/>
              <a:t>Inclusión</a:t>
            </a:r>
            <a:endParaRPr lang="x-none" sz="2800" dirty="0"/>
          </a:p>
        </p:txBody>
      </p:sp>
      <p:sp>
        <p:nvSpPr>
          <p:cNvPr id="11" name="Rectángulo 10"/>
          <p:cNvSpPr/>
          <p:nvPr/>
        </p:nvSpPr>
        <p:spPr>
          <a:xfrm>
            <a:off x="6028944" y="4302140"/>
            <a:ext cx="4130040" cy="9144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BO" sz="2400" dirty="0"/>
              <a:t>Educación</a:t>
            </a:r>
            <a:endParaRPr lang="x-none" sz="2400" dirty="0"/>
          </a:p>
        </p:txBody>
      </p:sp>
    </p:spTree>
    <p:extLst>
      <p:ext uri="{BB962C8B-B14F-4D97-AF65-F5344CB8AC3E}">
        <p14:creationId xmlns:p14="http://schemas.microsoft.com/office/powerpoint/2010/main" val="1700290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269933" y="717133"/>
            <a:ext cx="8428800" cy="847200"/>
          </a:xfrm>
          <a:prstGeom prst="rect">
            <a:avLst/>
          </a:prstGeom>
        </p:spPr>
        <p:txBody>
          <a:bodyPr vert="horz" lIns="121900" tIns="121900" rIns="121900" bIns="121900" rtlCol="0" anchor="t" anchorCtr="0">
            <a:noAutofit/>
          </a:bodyPr>
          <a:lstStyle/>
          <a:p>
            <a:r>
              <a:rPr lang="es" b="1" dirty="0">
                <a:solidFill>
                  <a:schemeClr val="accent4"/>
                </a:solidFill>
                <a:latin typeface="Arial" panose="020B0604020202020204" pitchFamily="34" charset="0"/>
                <a:cs typeface="Arial" panose="020B0604020202020204" pitchFamily="34" charset="0"/>
              </a:rPr>
              <a:t>¿QUÉ ES HIPOACUSIA?</a:t>
            </a:r>
          </a:p>
        </p:txBody>
      </p:sp>
      <p:sp>
        <p:nvSpPr>
          <p:cNvPr id="85" name="Shape 85"/>
          <p:cNvSpPr txBox="1">
            <a:spLocks noGrp="1"/>
          </p:cNvSpPr>
          <p:nvPr>
            <p:ph type="body" idx="1"/>
          </p:nvPr>
        </p:nvSpPr>
        <p:spPr>
          <a:xfrm>
            <a:off x="987552" y="2173224"/>
            <a:ext cx="8441563" cy="3981326"/>
          </a:xfrm>
          <a:prstGeom prst="rect">
            <a:avLst/>
          </a:prstGeom>
        </p:spPr>
        <p:txBody>
          <a:bodyPr vert="horz" lIns="121900" tIns="121900" rIns="121900" bIns="121900" rtlCol="0" anchor="t" anchorCtr="0">
            <a:noAutofit/>
          </a:bodyPr>
          <a:lstStyle/>
          <a:p>
            <a:pPr>
              <a:spcBef>
                <a:spcPts val="1333"/>
              </a:spcBef>
              <a:buFont typeface="Wingdings" panose="05000000000000000000" pitchFamily="2" charset="2"/>
              <a:buChar char="v"/>
            </a:pPr>
            <a:r>
              <a:rPr lang="x-none" sz="3200" dirty="0">
                <a:solidFill>
                  <a:srgbClr val="0070C0"/>
                </a:solidFill>
                <a:latin typeface="Arial" panose="020B0604020202020204" pitchFamily="34" charset="0"/>
                <a:ea typeface="Arial"/>
                <a:cs typeface="Arial" panose="020B0604020202020204" pitchFamily="34" charset="0"/>
                <a:sym typeface="Arial"/>
              </a:rPr>
              <a:t>H</a:t>
            </a:r>
            <a:r>
              <a:rPr lang="es" sz="3200" dirty="0">
                <a:solidFill>
                  <a:srgbClr val="0070C0"/>
                </a:solidFill>
                <a:latin typeface="Arial" panose="020B0604020202020204" pitchFamily="34" charset="0"/>
                <a:ea typeface="Arial"/>
                <a:cs typeface="Arial" panose="020B0604020202020204" pitchFamily="34" charset="0"/>
                <a:sym typeface="Arial"/>
              </a:rPr>
              <a:t>ipo </a:t>
            </a:r>
            <a:r>
              <a:rPr lang="es" sz="3200" dirty="0">
                <a:latin typeface="Arial" panose="020B0604020202020204" pitchFamily="34" charset="0"/>
                <a:ea typeface="Arial"/>
                <a:cs typeface="Arial" panose="020B0604020202020204" pitchFamily="34" charset="0"/>
                <a:sym typeface="Arial"/>
              </a:rPr>
              <a:t>debajo, </a:t>
            </a:r>
            <a:r>
              <a:rPr lang="es" sz="3200" dirty="0">
                <a:solidFill>
                  <a:srgbClr val="0070C0"/>
                </a:solidFill>
                <a:latin typeface="Arial" panose="020B0604020202020204" pitchFamily="34" charset="0"/>
                <a:ea typeface="Arial"/>
                <a:cs typeface="Arial" panose="020B0604020202020204" pitchFamily="34" charset="0"/>
                <a:sym typeface="Arial"/>
              </a:rPr>
              <a:t>acusia</a:t>
            </a:r>
            <a:r>
              <a:rPr lang="es" sz="3200" dirty="0">
                <a:latin typeface="Arial" panose="020B0604020202020204" pitchFamily="34" charset="0"/>
                <a:ea typeface="Arial"/>
                <a:cs typeface="Arial" panose="020B0604020202020204" pitchFamily="34" charset="0"/>
                <a:sym typeface="Arial"/>
              </a:rPr>
              <a:t> sonido</a:t>
            </a:r>
          </a:p>
          <a:p>
            <a:pPr>
              <a:spcBef>
                <a:spcPts val="1333"/>
              </a:spcBef>
              <a:buFont typeface="Wingdings" panose="05000000000000000000" pitchFamily="2" charset="2"/>
              <a:buChar char="v"/>
            </a:pPr>
            <a:r>
              <a:rPr lang="es" sz="3200" dirty="0">
                <a:latin typeface="Arial" panose="020B0604020202020204" pitchFamily="34" charset="0"/>
                <a:ea typeface="Arial"/>
                <a:cs typeface="Arial" panose="020B0604020202020204" pitchFamily="34" charset="0"/>
                <a:sym typeface="Arial"/>
              </a:rPr>
              <a:t>Es un déficit auditivo.</a:t>
            </a:r>
          </a:p>
          <a:p>
            <a:pPr>
              <a:spcBef>
                <a:spcPts val="1333"/>
              </a:spcBef>
              <a:buFont typeface="Wingdings" panose="05000000000000000000" pitchFamily="2" charset="2"/>
              <a:buChar char="v"/>
            </a:pPr>
            <a:r>
              <a:rPr lang="x-none" sz="3200" dirty="0">
                <a:latin typeface="Arial" panose="020B0604020202020204" pitchFamily="34" charset="0"/>
                <a:ea typeface="Arial"/>
                <a:cs typeface="Arial" panose="020B0604020202020204" pitchFamily="34" charset="0"/>
                <a:sym typeface="Arial"/>
              </a:rPr>
              <a:t>E</a:t>
            </a:r>
            <a:r>
              <a:rPr lang="es" sz="3200" dirty="0">
                <a:latin typeface="Arial" panose="020B0604020202020204" pitchFamily="34" charset="0"/>
                <a:ea typeface="Arial"/>
                <a:cs typeface="Arial" panose="020B0604020202020204" pitchFamily="34" charset="0"/>
                <a:sym typeface="Arial"/>
              </a:rPr>
              <a:t>s una pérdida parcial de la audición.</a:t>
            </a:r>
          </a:p>
          <a:p>
            <a:pPr>
              <a:spcBef>
                <a:spcPts val="1333"/>
              </a:spcBef>
              <a:buFont typeface="Wingdings" panose="05000000000000000000" pitchFamily="2" charset="2"/>
              <a:buChar char="v"/>
            </a:pPr>
            <a:r>
              <a:rPr lang="es" sz="3200" dirty="0">
                <a:latin typeface="Arial" panose="020B0604020202020204" pitchFamily="34" charset="0"/>
                <a:ea typeface="Arial"/>
                <a:cs typeface="Arial" panose="020B0604020202020204" pitchFamily="34" charset="0"/>
                <a:sym typeface="Arial"/>
              </a:rPr>
              <a:t>Dificulta el desarrollo del habla, el lenguaje y la comunicación.</a:t>
            </a:r>
          </a:p>
          <a:p>
            <a:pPr marL="457189" indent="-457189">
              <a:spcBef>
                <a:spcPts val="1333"/>
              </a:spcBef>
              <a:buSzPct val="45833"/>
            </a:pP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1451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7DB74D05-5B69-469F-855B-E745F8DCCBC8}"/>
              </a:ext>
            </a:extLst>
          </p:cNvPr>
          <p:cNvSpPr>
            <a:spLocks noGrp="1"/>
          </p:cNvSpPr>
          <p:nvPr>
            <p:ph type="title"/>
          </p:nvPr>
        </p:nvSpPr>
        <p:spPr>
          <a:xfrm>
            <a:off x="993864" y="424543"/>
            <a:ext cx="8568245" cy="1915886"/>
          </a:xfrm>
        </p:spPr>
        <p:txBody>
          <a:bodyPr>
            <a:normAutofit/>
          </a:bodyPr>
          <a:lstStyle/>
          <a:p>
            <a:r>
              <a:rPr lang="es-ES" sz="2800" b="1" dirty="0">
                <a:solidFill>
                  <a:schemeClr val="accent4"/>
                </a:solidFill>
                <a:latin typeface="Arial" pitchFamily="34" charset="0"/>
                <a:cs typeface="Arial" pitchFamily="34" charset="0"/>
              </a:rPr>
              <a:t>3 DE MARZO – DÍA MUNDIAL DEL CUIDADO DEL OÍDO Y LA AUDICIÓN</a:t>
            </a:r>
          </a:p>
        </p:txBody>
      </p:sp>
      <p:sp>
        <p:nvSpPr>
          <p:cNvPr id="12" name="Marcador de contenido 2">
            <a:extLst>
              <a:ext uri="{FF2B5EF4-FFF2-40B4-BE49-F238E27FC236}">
                <a16:creationId xmlns:a16="http://schemas.microsoft.com/office/drawing/2014/main" id="{D11B2F24-3E2F-4897-827B-9ABE1FAEF2F6}"/>
              </a:ext>
            </a:extLst>
          </p:cNvPr>
          <p:cNvSpPr>
            <a:spLocks noGrp="1"/>
          </p:cNvSpPr>
          <p:nvPr>
            <p:ph idx="1"/>
          </p:nvPr>
        </p:nvSpPr>
        <p:spPr>
          <a:xfrm>
            <a:off x="861029" y="1805500"/>
            <a:ext cx="8461828" cy="2831056"/>
          </a:xfrm>
        </p:spPr>
        <p:txBody>
          <a:bodyPr>
            <a:normAutofit/>
          </a:bodyPr>
          <a:lstStyle/>
          <a:p>
            <a:r>
              <a:rPr lang="es-ES" sz="2800" b="0" i="0" dirty="0">
                <a:solidFill>
                  <a:srgbClr val="3C4245"/>
                </a:solidFill>
                <a:effectLst/>
                <a:latin typeface="Arial" panose="020B0604020202020204" pitchFamily="34" charset="0"/>
              </a:rPr>
              <a:t>El Día Mundial de la Audición se lleva a cabo el 3 de marzo de cada año, con el propósito de concienciar a las personas sobre cómo prevenir la pérdida de la audición, y promover la salud auditiva en todo el mundo. </a:t>
            </a:r>
            <a:endParaRPr lang="es-ES" sz="2800" dirty="0"/>
          </a:p>
        </p:txBody>
      </p:sp>
      <p:pic>
        <p:nvPicPr>
          <p:cNvPr id="13" name="Shape 4155">
            <a:extLst>
              <a:ext uri="{FF2B5EF4-FFF2-40B4-BE49-F238E27FC236}">
                <a16:creationId xmlns:a16="http://schemas.microsoft.com/office/drawing/2014/main" id="{680F9B08-9968-495C-AB4E-C7C730055826}"/>
              </a:ext>
            </a:extLst>
          </p:cNvPr>
          <p:cNvPicPr preferRelativeResize="0"/>
          <p:nvPr/>
        </p:nvPicPr>
        <p:blipFill rotWithShape="1">
          <a:blip r:embed="rId2">
            <a:alphaModFix/>
          </a:blip>
          <a:srcRect/>
          <a:stretch/>
        </p:blipFill>
        <p:spPr>
          <a:xfrm>
            <a:off x="861029" y="4128798"/>
            <a:ext cx="3417949" cy="2312374"/>
          </a:xfrm>
          <a:prstGeom prst="rect">
            <a:avLst/>
          </a:prstGeom>
          <a:noFill/>
          <a:ln>
            <a:noFill/>
          </a:ln>
        </p:spPr>
      </p:pic>
      <p:pic>
        <p:nvPicPr>
          <p:cNvPr id="14" name="Shape 4156">
            <a:extLst>
              <a:ext uri="{FF2B5EF4-FFF2-40B4-BE49-F238E27FC236}">
                <a16:creationId xmlns:a16="http://schemas.microsoft.com/office/drawing/2014/main" id="{9F0013FA-0554-4DDE-B1A9-CD357246D0EC}"/>
              </a:ext>
            </a:extLst>
          </p:cNvPr>
          <p:cNvPicPr preferRelativeResize="0"/>
          <p:nvPr/>
        </p:nvPicPr>
        <p:blipFill rotWithShape="1">
          <a:blip r:embed="rId3">
            <a:alphaModFix/>
          </a:blip>
          <a:srcRect/>
          <a:stretch/>
        </p:blipFill>
        <p:spPr>
          <a:xfrm>
            <a:off x="4272395" y="4128798"/>
            <a:ext cx="3564981" cy="2313671"/>
          </a:xfrm>
          <a:prstGeom prst="rect">
            <a:avLst/>
          </a:prstGeom>
          <a:noFill/>
          <a:ln>
            <a:noFill/>
          </a:ln>
        </p:spPr>
      </p:pic>
      <p:pic>
        <p:nvPicPr>
          <p:cNvPr id="15" name="Shape 4154">
            <a:extLst>
              <a:ext uri="{FF2B5EF4-FFF2-40B4-BE49-F238E27FC236}">
                <a16:creationId xmlns:a16="http://schemas.microsoft.com/office/drawing/2014/main" id="{DE972D2B-CBAC-49E5-B5D6-7F67A8B8434F}"/>
              </a:ext>
            </a:extLst>
          </p:cNvPr>
          <p:cNvPicPr preferRelativeResize="0"/>
          <p:nvPr/>
        </p:nvPicPr>
        <p:blipFill rotWithShape="1">
          <a:blip r:embed="rId4">
            <a:alphaModFix/>
          </a:blip>
          <a:srcRect/>
          <a:stretch/>
        </p:blipFill>
        <p:spPr>
          <a:xfrm>
            <a:off x="7837376" y="4117487"/>
            <a:ext cx="3449466" cy="2313672"/>
          </a:xfrm>
          <a:prstGeom prst="rect">
            <a:avLst/>
          </a:prstGeom>
          <a:noFill/>
          <a:ln>
            <a:noFill/>
          </a:ln>
        </p:spPr>
      </p:pic>
    </p:spTree>
    <p:extLst>
      <p:ext uri="{BB962C8B-B14F-4D97-AF65-F5344CB8AC3E}">
        <p14:creationId xmlns:p14="http://schemas.microsoft.com/office/powerpoint/2010/main" val="4024502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45">
            <a:extLst>
              <a:ext uri="{FF2B5EF4-FFF2-40B4-BE49-F238E27FC236}">
                <a16:creationId xmlns:a16="http://schemas.microsoft.com/office/drawing/2014/main" id="{2B54392C-4B56-45A7-84E2-2D08F007529C}"/>
              </a:ext>
            </a:extLst>
          </p:cNvPr>
          <p:cNvPicPr preferRelativeResize="0"/>
          <p:nvPr/>
        </p:nvPicPr>
        <p:blipFill rotWithShape="1">
          <a:blip r:embed="rId2">
            <a:alphaModFix/>
          </a:blip>
          <a:srcRect/>
          <a:stretch/>
        </p:blipFill>
        <p:spPr>
          <a:xfrm>
            <a:off x="3793022" y="3959695"/>
            <a:ext cx="2264229" cy="1833929"/>
          </a:xfrm>
          <a:prstGeom prst="rect">
            <a:avLst/>
          </a:prstGeom>
          <a:noFill/>
          <a:ln>
            <a:noFill/>
          </a:ln>
        </p:spPr>
      </p:pic>
      <p:sp>
        <p:nvSpPr>
          <p:cNvPr id="8" name="Google Shape;215;p36"/>
          <p:cNvSpPr txBox="1">
            <a:spLocks noGrp="1"/>
          </p:cNvSpPr>
          <p:nvPr>
            <p:ph type="title"/>
          </p:nvPr>
        </p:nvSpPr>
        <p:spPr>
          <a:xfrm>
            <a:off x="1376287" y="1383823"/>
            <a:ext cx="7097700" cy="17467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6600" b="1" dirty="0">
                <a:solidFill>
                  <a:schemeClr val="accent4"/>
                </a:solidFill>
              </a:rPr>
              <a:t>¡GRACIAS POR SU ATENCIÓN!</a:t>
            </a:r>
            <a:endParaRPr sz="6600" b="1" dirty="0">
              <a:solidFill>
                <a:schemeClr val="accent4"/>
              </a:solidFill>
            </a:endParaRPr>
          </a:p>
        </p:txBody>
      </p:sp>
    </p:spTree>
    <p:extLst>
      <p:ext uri="{BB962C8B-B14F-4D97-AF65-F5344CB8AC3E}">
        <p14:creationId xmlns:p14="http://schemas.microsoft.com/office/powerpoint/2010/main" val="2505454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69434" y="609600"/>
            <a:ext cx="8596668" cy="1320800"/>
          </a:xfrm>
        </p:spPr>
        <p:txBody>
          <a:bodyPr/>
          <a:lstStyle/>
          <a:p>
            <a:r>
              <a:rPr lang="x-none" b="1" dirty="0">
                <a:solidFill>
                  <a:schemeClr val="accent4"/>
                </a:solidFill>
                <a:latin typeface="Arial" pitchFamily="34" charset="0"/>
                <a:cs typeface="Arial" pitchFamily="34" charset="0"/>
              </a:rPr>
              <a:t>DIFERENCIA</a:t>
            </a:r>
          </a:p>
        </p:txBody>
      </p:sp>
      <p:sp>
        <p:nvSpPr>
          <p:cNvPr id="3" name="Marcador de contenido 2"/>
          <p:cNvSpPr>
            <a:spLocks noGrp="1"/>
          </p:cNvSpPr>
          <p:nvPr>
            <p:ph idx="1"/>
          </p:nvPr>
        </p:nvSpPr>
        <p:spPr>
          <a:xfrm>
            <a:off x="799254" y="1843089"/>
            <a:ext cx="8596668" cy="3880773"/>
          </a:xfrm>
        </p:spPr>
        <p:txBody>
          <a:bodyPr>
            <a:normAutofit/>
          </a:bodyPr>
          <a:lstStyle/>
          <a:p>
            <a:pPr>
              <a:buFont typeface="Wingdings" panose="05000000000000000000" pitchFamily="2" charset="2"/>
              <a:buChar char="Ø"/>
            </a:pPr>
            <a:r>
              <a:rPr lang="es-BO" sz="2800" b="1" dirty="0">
                <a:solidFill>
                  <a:schemeClr val="tx1">
                    <a:lumMod val="65000"/>
                    <a:lumOff val="35000"/>
                  </a:schemeClr>
                </a:solidFill>
                <a:latin typeface="Arial" pitchFamily="34" charset="0"/>
                <a:cs typeface="Arial" pitchFamily="34" charset="0"/>
              </a:rPr>
              <a:t>HIPOACUSIA</a:t>
            </a:r>
          </a:p>
          <a:p>
            <a:pPr lvl="1">
              <a:buFont typeface="Wingdings" panose="05000000000000000000" pitchFamily="2" charset="2"/>
              <a:buChar char="Ø"/>
            </a:pPr>
            <a:r>
              <a:rPr lang="es-BO" sz="2400" dirty="0">
                <a:solidFill>
                  <a:schemeClr val="tx1">
                    <a:lumMod val="65000"/>
                    <a:lumOff val="35000"/>
                  </a:schemeClr>
                </a:solidFill>
                <a:latin typeface="Arial" pitchFamily="34" charset="0"/>
                <a:cs typeface="Arial" pitchFamily="34" charset="0"/>
              </a:rPr>
              <a:t>Perdida parcial de la audición.</a:t>
            </a:r>
          </a:p>
          <a:p>
            <a:pPr lvl="1">
              <a:buFont typeface="Wingdings" panose="05000000000000000000" pitchFamily="2" charset="2"/>
              <a:buChar char="Ø"/>
            </a:pPr>
            <a:r>
              <a:rPr lang="es-BO" sz="2400" dirty="0">
                <a:solidFill>
                  <a:schemeClr val="tx1">
                    <a:lumMod val="65000"/>
                    <a:lumOff val="35000"/>
                  </a:schemeClr>
                </a:solidFill>
                <a:latin typeface="Arial" pitchFamily="34" charset="0"/>
                <a:cs typeface="Arial" pitchFamily="34" charset="0"/>
              </a:rPr>
              <a:t>Tienen diferentes grados de audición.</a:t>
            </a:r>
          </a:p>
          <a:p>
            <a:pPr lvl="1">
              <a:buFont typeface="Wingdings" panose="05000000000000000000" pitchFamily="2" charset="2"/>
              <a:buChar char="Ø"/>
            </a:pPr>
            <a:endParaRPr lang="es-BO" sz="2400" dirty="0">
              <a:solidFill>
                <a:schemeClr val="tx1">
                  <a:lumMod val="65000"/>
                  <a:lumOff val="35000"/>
                </a:schemeClr>
              </a:solidFill>
              <a:latin typeface="Arial" pitchFamily="34" charset="0"/>
              <a:cs typeface="Arial" pitchFamily="34" charset="0"/>
            </a:endParaRPr>
          </a:p>
          <a:p>
            <a:pPr>
              <a:buFont typeface="Wingdings" panose="05000000000000000000" pitchFamily="2" charset="2"/>
              <a:buChar char="Ø"/>
            </a:pPr>
            <a:r>
              <a:rPr lang="es-BO" sz="2800" b="1" dirty="0">
                <a:solidFill>
                  <a:schemeClr val="tx1">
                    <a:lumMod val="65000"/>
                    <a:lumOff val="35000"/>
                  </a:schemeClr>
                </a:solidFill>
                <a:latin typeface="Arial" pitchFamily="34" charset="0"/>
                <a:cs typeface="Arial" pitchFamily="34" charset="0"/>
              </a:rPr>
              <a:t>SORDO</a:t>
            </a:r>
            <a:r>
              <a:rPr lang="es-BO" sz="2800" dirty="0">
                <a:solidFill>
                  <a:schemeClr val="tx1">
                    <a:lumMod val="65000"/>
                    <a:lumOff val="35000"/>
                  </a:schemeClr>
                </a:solidFill>
                <a:latin typeface="Arial" pitchFamily="34" charset="0"/>
                <a:cs typeface="Arial" pitchFamily="34" charset="0"/>
              </a:rPr>
              <a:t> </a:t>
            </a:r>
          </a:p>
          <a:p>
            <a:pPr lvl="1">
              <a:buFont typeface="Wingdings" panose="05000000000000000000" pitchFamily="2" charset="2"/>
              <a:buChar char="Ø"/>
            </a:pPr>
            <a:r>
              <a:rPr lang="es-BO" sz="2400" dirty="0">
                <a:solidFill>
                  <a:schemeClr val="tx1">
                    <a:lumMod val="65000"/>
                    <a:lumOff val="35000"/>
                  </a:schemeClr>
                </a:solidFill>
                <a:latin typeface="Arial" pitchFamily="34" charset="0"/>
                <a:cs typeface="Arial" pitchFamily="34" charset="0"/>
              </a:rPr>
              <a:t>Perdida total de la audición</a:t>
            </a:r>
          </a:p>
          <a:p>
            <a:pPr lvl="1">
              <a:buFont typeface="Wingdings" panose="05000000000000000000" pitchFamily="2" charset="2"/>
              <a:buChar char="Ø"/>
            </a:pPr>
            <a:r>
              <a:rPr lang="es-BO" sz="2400" dirty="0">
                <a:solidFill>
                  <a:schemeClr val="tx1">
                    <a:lumMod val="65000"/>
                    <a:lumOff val="35000"/>
                  </a:schemeClr>
                </a:solidFill>
                <a:latin typeface="Arial" pitchFamily="34" charset="0"/>
                <a:cs typeface="Arial" pitchFamily="34" charset="0"/>
              </a:rPr>
              <a:t>Termino correcto “ COFOSIS o ANACUSIA”</a:t>
            </a:r>
            <a:endParaRPr lang="x-none" sz="2400" dirty="0">
              <a:solidFill>
                <a:schemeClr val="tx1">
                  <a:lumMod val="65000"/>
                  <a:lumOff val="35000"/>
                </a:schemeClr>
              </a:solidFill>
              <a:latin typeface="Arial" pitchFamily="34" charset="0"/>
              <a:cs typeface="Arial" pitchFamily="34" charset="0"/>
            </a:endParaRPr>
          </a:p>
        </p:txBody>
      </p:sp>
      <p:pic>
        <p:nvPicPr>
          <p:cNvPr id="4" name="Google Shape;71;p15"/>
          <p:cNvPicPr preferRelativeResize="0"/>
          <p:nvPr/>
        </p:nvPicPr>
        <p:blipFill>
          <a:blip r:embed="rId2">
            <a:alphaModFix/>
          </a:blip>
          <a:stretch>
            <a:fillRect/>
          </a:stretch>
        </p:blipFill>
        <p:spPr>
          <a:xfrm>
            <a:off x="8009848" y="4248008"/>
            <a:ext cx="1997751" cy="2046717"/>
          </a:xfrm>
          <a:prstGeom prst="rect">
            <a:avLst/>
          </a:prstGeom>
          <a:noFill/>
          <a:ln>
            <a:noFill/>
          </a:ln>
        </p:spPr>
      </p:pic>
      <p:pic>
        <p:nvPicPr>
          <p:cNvPr id="5" name="Google Shape;72;p15"/>
          <p:cNvPicPr preferRelativeResize="0"/>
          <p:nvPr/>
        </p:nvPicPr>
        <p:blipFill>
          <a:blip r:embed="rId3">
            <a:alphaModFix/>
          </a:blip>
          <a:stretch>
            <a:fillRect/>
          </a:stretch>
        </p:blipFill>
        <p:spPr>
          <a:xfrm>
            <a:off x="7762561" y="1705017"/>
            <a:ext cx="2346639" cy="1714959"/>
          </a:xfrm>
          <a:prstGeom prst="rect">
            <a:avLst/>
          </a:prstGeom>
          <a:noFill/>
          <a:ln>
            <a:noFill/>
          </a:ln>
        </p:spPr>
      </p:pic>
    </p:spTree>
    <p:extLst>
      <p:ext uri="{BB962C8B-B14F-4D97-AF65-F5344CB8AC3E}">
        <p14:creationId xmlns:p14="http://schemas.microsoft.com/office/powerpoint/2010/main" val="1921726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405606" y="319467"/>
            <a:ext cx="7777163" cy="647700"/>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s-ES" altLang="es-ES" sz="4000" b="1" dirty="0">
                <a:solidFill>
                  <a:schemeClr val="accent4"/>
                </a:solidFill>
                <a:latin typeface="Tahoma" panose="020B0604030504040204" pitchFamily="34" charset="0"/>
                <a:cs typeface="Tahoma" panose="020B0604030504040204" pitchFamily="34" charset="0"/>
              </a:rPr>
              <a:t>ANATOMIA DEL OÍDO</a:t>
            </a:r>
          </a:p>
        </p:txBody>
      </p:sp>
      <p:cxnSp>
        <p:nvCxnSpPr>
          <p:cNvPr id="3075" name="AutoShape 7"/>
          <p:cNvCxnSpPr>
            <a:cxnSpLocks noChangeShapeType="1"/>
          </p:cNvCxnSpPr>
          <p:nvPr/>
        </p:nvCxnSpPr>
        <p:spPr bwMode="auto">
          <a:xfrm>
            <a:off x="9409113" y="3962400"/>
            <a:ext cx="0" cy="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FFCC00"/>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6" name="Line 8"/>
          <p:cNvSpPr>
            <a:spLocks noChangeShapeType="1"/>
          </p:cNvSpPr>
          <p:nvPr/>
        </p:nvSpPr>
        <p:spPr bwMode="auto">
          <a:xfrm flipH="1" flipV="1">
            <a:off x="7680326" y="3429000"/>
            <a:ext cx="1368425" cy="6477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FFCC00"/>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a:p>
        </p:txBody>
      </p:sp>
      <p:sp>
        <p:nvSpPr>
          <p:cNvPr id="3077" name="Line 9"/>
          <p:cNvSpPr>
            <a:spLocks noChangeShapeType="1"/>
          </p:cNvSpPr>
          <p:nvPr/>
        </p:nvSpPr>
        <p:spPr bwMode="auto">
          <a:xfrm flipH="1" flipV="1">
            <a:off x="7751764" y="3429001"/>
            <a:ext cx="1296987" cy="7207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FFCC00"/>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a:p>
        </p:txBody>
      </p:sp>
      <p:sp>
        <p:nvSpPr>
          <p:cNvPr id="3078" name="Line 10"/>
          <p:cNvSpPr>
            <a:spLocks noChangeShapeType="1"/>
          </p:cNvSpPr>
          <p:nvPr/>
        </p:nvSpPr>
        <p:spPr bwMode="auto">
          <a:xfrm>
            <a:off x="1992313" y="1341438"/>
            <a:ext cx="1079500" cy="79216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FFCC00"/>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a:p>
        </p:txBody>
      </p:sp>
      <p:cxnSp>
        <p:nvCxnSpPr>
          <p:cNvPr id="3079" name="AutoShape 11"/>
          <p:cNvCxnSpPr>
            <a:cxnSpLocks noChangeShapeType="1"/>
          </p:cNvCxnSpPr>
          <p:nvPr/>
        </p:nvCxnSpPr>
        <p:spPr bwMode="auto">
          <a:xfrm>
            <a:off x="2351088" y="3068638"/>
            <a:ext cx="1943100" cy="1871662"/>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FFCC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0" name="Line 12"/>
          <p:cNvSpPr>
            <a:spLocks noChangeShapeType="1"/>
          </p:cNvSpPr>
          <p:nvPr/>
        </p:nvSpPr>
        <p:spPr bwMode="auto">
          <a:xfrm flipH="1" flipV="1">
            <a:off x="7680325" y="3429001"/>
            <a:ext cx="1511300" cy="7921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7150">
                <a:solidFill>
                  <a:srgbClr val="FFCC00"/>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x-none"/>
          </a:p>
        </p:txBody>
      </p:sp>
      <p:cxnSp>
        <p:nvCxnSpPr>
          <p:cNvPr id="3081" name="AutoShape 16"/>
          <p:cNvCxnSpPr>
            <a:cxnSpLocks noChangeShapeType="1"/>
          </p:cNvCxnSpPr>
          <p:nvPr/>
        </p:nvCxnSpPr>
        <p:spPr bwMode="auto">
          <a:xfrm>
            <a:off x="6637338" y="6294438"/>
            <a:ext cx="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2" name="AutoShape 17"/>
          <p:cNvCxnSpPr>
            <a:cxnSpLocks noChangeShapeType="1"/>
          </p:cNvCxnSpPr>
          <p:nvPr/>
        </p:nvCxnSpPr>
        <p:spPr bwMode="auto">
          <a:xfrm>
            <a:off x="6637338" y="6294438"/>
            <a:ext cx="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6" name="Picture 2" descr="http://www.mihijosordo.org/imagenes/hipoacusia-conducc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25" y="1043367"/>
            <a:ext cx="7922577" cy="541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a:extLst>
              <a:ext uri="{FF2B5EF4-FFF2-40B4-BE49-F238E27FC236}">
                <a16:creationId xmlns:a16="http://schemas.microsoft.com/office/drawing/2014/main" id="{C2C8D87C-EB62-CAFD-5DB4-94218B13776E}"/>
              </a:ext>
            </a:extLst>
          </p:cNvPr>
          <p:cNvSpPr txBox="1"/>
          <p:nvPr/>
        </p:nvSpPr>
        <p:spPr>
          <a:xfrm>
            <a:off x="5893223" y="1187834"/>
            <a:ext cx="1938834" cy="461665"/>
          </a:xfrm>
          <a:prstGeom prst="rect">
            <a:avLst/>
          </a:prstGeom>
          <a:noFill/>
        </p:spPr>
        <p:txBody>
          <a:bodyPr wrap="square">
            <a:spAutoFit/>
          </a:bodyPr>
          <a:lstStyle/>
          <a:p>
            <a:r>
              <a:rPr lang="es-BO" sz="1200" b="1" dirty="0"/>
              <a:t>CONDUCTOS</a:t>
            </a:r>
          </a:p>
          <a:p>
            <a:r>
              <a:rPr lang="es-BO" sz="1200" b="1" dirty="0"/>
              <a:t>SEMICIRCULARES</a:t>
            </a:r>
          </a:p>
        </p:txBody>
      </p:sp>
      <p:pic>
        <p:nvPicPr>
          <p:cNvPr id="8" name="Imagen 7">
            <a:extLst>
              <a:ext uri="{FF2B5EF4-FFF2-40B4-BE49-F238E27FC236}">
                <a16:creationId xmlns:a16="http://schemas.microsoft.com/office/drawing/2014/main" id="{B246652F-20A9-41BD-A7A3-D2B7F0D3C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52" y="1043367"/>
            <a:ext cx="8827304" cy="5418963"/>
          </a:xfrm>
          <a:prstGeom prst="rect">
            <a:avLst/>
          </a:prstGeom>
        </p:spPr>
      </p:pic>
    </p:spTree>
    <p:extLst>
      <p:ext uri="{BB962C8B-B14F-4D97-AF65-F5344CB8AC3E}">
        <p14:creationId xmlns:p14="http://schemas.microsoft.com/office/powerpoint/2010/main" val="30006950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blinds(horizontal)">
                                      <p:cBhvr>
                                        <p:cTn id="7" dur="500"/>
                                        <p:tgtEl>
                                          <p:spTgt spid="522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ChangeArrowheads="1"/>
          </p:cNvSpPr>
          <p:nvPr/>
        </p:nvSpPr>
        <p:spPr bwMode="auto">
          <a:xfrm>
            <a:off x="1367035" y="671868"/>
            <a:ext cx="6911975" cy="574675"/>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5715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s-ES" altLang="es-ES" sz="4000" b="1" dirty="0">
                <a:solidFill>
                  <a:schemeClr val="accent4"/>
                </a:solidFill>
                <a:latin typeface="Arial" panose="020B0604020202020204" pitchFamily="34" charset="0"/>
                <a:cs typeface="Arial" panose="020B0604020202020204" pitchFamily="34" charset="0"/>
              </a:rPr>
              <a:t>LA AUDICIÓN</a:t>
            </a:r>
          </a:p>
        </p:txBody>
      </p:sp>
      <p:sp>
        <p:nvSpPr>
          <p:cNvPr id="2" name="1 Rectángulo"/>
          <p:cNvSpPr/>
          <p:nvPr/>
        </p:nvSpPr>
        <p:spPr>
          <a:xfrm>
            <a:off x="711200" y="1448156"/>
            <a:ext cx="8318499" cy="683264"/>
          </a:xfrm>
          <a:prstGeom prst="rect">
            <a:avLst/>
          </a:prstGeom>
        </p:spPr>
        <p:txBody>
          <a:bodyPr wrap="square">
            <a:spAutoFit/>
          </a:bodyPr>
          <a:lstStyle/>
          <a:p>
            <a:pPr>
              <a:lnSpc>
                <a:spcPct val="80000"/>
              </a:lnSpc>
              <a:spcBef>
                <a:spcPct val="20000"/>
              </a:spcBef>
              <a:buClr>
                <a:srgbClr val="3399FF"/>
              </a:buClr>
              <a:buSzPct val="70000"/>
              <a:defRPr/>
            </a:pPr>
            <a:r>
              <a:rPr lang="es-ES" altLang="es-ES" sz="2400" kern="0" dirty="0">
                <a:solidFill>
                  <a:schemeClr val="tx1">
                    <a:lumMod val="65000"/>
                    <a:lumOff val="35000"/>
                  </a:schemeClr>
                </a:solidFill>
                <a:latin typeface="Arial" panose="020B0604020202020204" pitchFamily="34" charset="0"/>
                <a:cs typeface="Arial" panose="020B0604020202020204" pitchFamily="34" charset="0"/>
              </a:rPr>
              <a:t>La audición es el proceso de decodificación que realiza nuestro organismo de las vibraciones que llegan al oído.</a:t>
            </a:r>
          </a:p>
        </p:txBody>
      </p:sp>
      <p:pic>
        <p:nvPicPr>
          <p:cNvPr id="71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091" y="2426056"/>
            <a:ext cx="6594919" cy="3846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Tree>
    <p:extLst>
      <p:ext uri="{BB962C8B-B14F-4D97-AF65-F5344CB8AC3E}">
        <p14:creationId xmlns:p14="http://schemas.microsoft.com/office/powerpoint/2010/main" val="42350778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blinds(horizontal)">
                                      <p:cBhvr>
                                        <p:cTn id="7" dur="500"/>
                                        <p:tgtEl>
                                          <p:spTgt spid="501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5926" y="423864"/>
            <a:ext cx="9172574" cy="1143000"/>
          </a:xfrm>
        </p:spPr>
        <p:txBody>
          <a:bodyPr>
            <a:noAutofit/>
          </a:bodyPr>
          <a:lstStyle/>
          <a:p>
            <a:r>
              <a:rPr lang="es-ES" altLang="es-ES" sz="4000" b="1" dirty="0">
                <a:solidFill>
                  <a:schemeClr val="accent4"/>
                </a:solidFill>
                <a:latin typeface="Arial" panose="020B0604020202020204" pitchFamily="34" charset="0"/>
                <a:cs typeface="Arial" panose="020B0604020202020204" pitchFamily="34" charset="0"/>
              </a:rPr>
              <a:t>FUNCIONAMIENTO DEL OÍDO</a:t>
            </a:r>
          </a:p>
        </p:txBody>
      </p:sp>
      <p:sp>
        <p:nvSpPr>
          <p:cNvPr id="7" name="Rectángulo 6"/>
          <p:cNvSpPr/>
          <p:nvPr/>
        </p:nvSpPr>
        <p:spPr>
          <a:xfrm>
            <a:off x="2880518" y="2038352"/>
            <a:ext cx="1758950" cy="299878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2400" b="1" dirty="0">
                <a:solidFill>
                  <a:schemeClr val="tx2"/>
                </a:solidFill>
                <a:latin typeface="Tahoma" panose="020B0604030504040204" pitchFamily="34" charset="0"/>
                <a:ea typeface="Tahoma" panose="020B0604030504040204" pitchFamily="34" charset="0"/>
                <a:cs typeface="Tahoma" panose="020B0604030504040204" pitchFamily="34" charset="0"/>
              </a:rPr>
              <a:t>OÍDO MEDIO:</a:t>
            </a:r>
          </a:p>
          <a:p>
            <a:pPr algn="ctr">
              <a:defRPr/>
            </a:pPr>
            <a:r>
              <a:rPr lang="es-ES" sz="2400" dirty="0">
                <a:solidFill>
                  <a:schemeClr val="tx2"/>
                </a:solidFill>
                <a:latin typeface="Tahoma" panose="020B0604030504040204" pitchFamily="34" charset="0"/>
                <a:ea typeface="Tahoma" panose="020B0604030504040204" pitchFamily="34" charset="0"/>
                <a:cs typeface="Tahoma" panose="020B0604030504040204" pitchFamily="34" charset="0"/>
              </a:rPr>
              <a:t>Amplifica y transporta las ondas hacia el oído interno</a:t>
            </a:r>
          </a:p>
        </p:txBody>
      </p:sp>
      <p:sp>
        <p:nvSpPr>
          <p:cNvPr id="8" name="Rectángulo 7"/>
          <p:cNvSpPr/>
          <p:nvPr/>
        </p:nvSpPr>
        <p:spPr>
          <a:xfrm>
            <a:off x="5028406" y="2116139"/>
            <a:ext cx="1844675" cy="3330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2400" b="1" dirty="0">
                <a:solidFill>
                  <a:schemeClr val="tx2"/>
                </a:solidFill>
                <a:latin typeface="Tahoma" panose="020B0604030504040204" pitchFamily="34" charset="0"/>
                <a:ea typeface="Tahoma" panose="020B0604030504040204" pitchFamily="34" charset="0"/>
                <a:cs typeface="Tahoma" panose="020B0604030504040204" pitchFamily="34" charset="0"/>
              </a:rPr>
              <a:t>OÍDO INTERNO:</a:t>
            </a:r>
          </a:p>
          <a:p>
            <a:pPr algn="ctr">
              <a:defRPr/>
            </a:pPr>
            <a:r>
              <a:rPr lang="es-ES" sz="2400" dirty="0">
                <a:solidFill>
                  <a:schemeClr val="tx2"/>
                </a:solidFill>
                <a:latin typeface="Tahoma" panose="020B0604030504040204" pitchFamily="34" charset="0"/>
                <a:ea typeface="Tahoma" panose="020B0604030504040204" pitchFamily="34" charset="0"/>
                <a:cs typeface="Tahoma" panose="020B0604030504040204" pitchFamily="34" charset="0"/>
              </a:rPr>
              <a:t>Transforma las vibraciones sonoras en impulsos eléctricos</a:t>
            </a:r>
          </a:p>
        </p:txBody>
      </p:sp>
      <p:sp>
        <p:nvSpPr>
          <p:cNvPr id="15" name="Rectángulo 14"/>
          <p:cNvSpPr/>
          <p:nvPr/>
        </p:nvSpPr>
        <p:spPr>
          <a:xfrm>
            <a:off x="685005" y="2005014"/>
            <a:ext cx="1912938" cy="369411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2400" b="1" dirty="0">
                <a:solidFill>
                  <a:schemeClr val="tx2"/>
                </a:solidFill>
                <a:latin typeface="Tahoma" panose="020B0604030504040204" pitchFamily="34" charset="0"/>
                <a:ea typeface="Tahoma" panose="020B0604030504040204" pitchFamily="34" charset="0"/>
                <a:cs typeface="Tahoma" panose="020B0604030504040204" pitchFamily="34" charset="0"/>
              </a:rPr>
              <a:t>OIDO EXTERNO: </a:t>
            </a:r>
            <a:r>
              <a:rPr lang="es-ES" sz="2400" dirty="0">
                <a:solidFill>
                  <a:schemeClr val="tx2"/>
                </a:solidFill>
                <a:latin typeface="Tahoma" panose="020B0604030504040204" pitchFamily="34" charset="0"/>
                <a:ea typeface="Tahoma" panose="020B0604030504040204" pitchFamily="34" charset="0"/>
                <a:cs typeface="Tahoma" panose="020B0604030504040204" pitchFamily="34" charset="0"/>
              </a:rPr>
              <a:t>capta las ondas sonoras y las transporta hasta la membrana del tímpano</a:t>
            </a:r>
          </a:p>
        </p:txBody>
      </p:sp>
      <p:sp>
        <p:nvSpPr>
          <p:cNvPr id="20" name="Rectángulo 19"/>
          <p:cNvSpPr/>
          <p:nvPr/>
        </p:nvSpPr>
        <p:spPr>
          <a:xfrm>
            <a:off x="7262019" y="2965451"/>
            <a:ext cx="1990725" cy="26162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2400" b="1" dirty="0">
                <a:solidFill>
                  <a:schemeClr val="tx2"/>
                </a:solidFill>
                <a:latin typeface="Tahoma" panose="020B0604030504040204" pitchFamily="34" charset="0"/>
                <a:ea typeface="Tahoma" panose="020B0604030504040204" pitchFamily="34" charset="0"/>
                <a:cs typeface="Tahoma" panose="020B0604030504040204" pitchFamily="34" charset="0"/>
              </a:rPr>
              <a:t>NERVIO AUDITIVO:</a:t>
            </a:r>
          </a:p>
          <a:p>
            <a:pPr algn="ctr">
              <a:defRPr/>
            </a:pPr>
            <a:r>
              <a:rPr lang="es-ES" sz="2400" dirty="0">
                <a:solidFill>
                  <a:schemeClr val="tx2"/>
                </a:solidFill>
                <a:latin typeface="Tahoma" panose="020B0604030504040204" pitchFamily="34" charset="0"/>
                <a:ea typeface="Tahoma" panose="020B0604030504040204" pitchFamily="34" charset="0"/>
                <a:cs typeface="Tahoma" panose="020B0604030504040204" pitchFamily="34" charset="0"/>
              </a:rPr>
              <a:t>Transmite los impulsos eléctricos hasta el cerebro</a:t>
            </a:r>
          </a:p>
        </p:txBody>
      </p:sp>
      <p:sp>
        <p:nvSpPr>
          <p:cNvPr id="21" name="Elipse 20"/>
          <p:cNvSpPr/>
          <p:nvPr/>
        </p:nvSpPr>
        <p:spPr>
          <a:xfrm>
            <a:off x="6957219" y="1244602"/>
            <a:ext cx="2600325" cy="129698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2400" b="1" dirty="0">
                <a:solidFill>
                  <a:schemeClr val="tx2"/>
                </a:solidFill>
                <a:latin typeface="Tahoma" panose="020B0604030504040204" pitchFamily="34" charset="0"/>
                <a:ea typeface="Tahoma" panose="020B0604030504040204" pitchFamily="34" charset="0"/>
                <a:cs typeface="Tahoma" panose="020B0604030504040204" pitchFamily="34" charset="0"/>
              </a:rPr>
              <a:t>CEREBRO: </a:t>
            </a:r>
            <a:r>
              <a:rPr lang="es-ES" sz="2400" dirty="0">
                <a:solidFill>
                  <a:schemeClr val="tx2"/>
                </a:solidFill>
                <a:latin typeface="Tahoma" panose="020B0604030504040204" pitchFamily="34" charset="0"/>
                <a:ea typeface="Tahoma" panose="020B0604030504040204" pitchFamily="34" charset="0"/>
                <a:cs typeface="Tahoma" panose="020B0604030504040204" pitchFamily="34" charset="0"/>
              </a:rPr>
              <a:t>Decodifica el mensaje</a:t>
            </a:r>
          </a:p>
        </p:txBody>
      </p:sp>
      <p:sp>
        <p:nvSpPr>
          <p:cNvPr id="22" name="Flecha curvada hacia abajo 21"/>
          <p:cNvSpPr/>
          <p:nvPr/>
        </p:nvSpPr>
        <p:spPr>
          <a:xfrm>
            <a:off x="1956594" y="1327152"/>
            <a:ext cx="1849437" cy="6111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sp>
        <p:nvSpPr>
          <p:cNvPr id="25" name="Flecha curvada hacia abajo 24"/>
          <p:cNvSpPr/>
          <p:nvPr/>
        </p:nvSpPr>
        <p:spPr>
          <a:xfrm>
            <a:off x="4507705" y="1401763"/>
            <a:ext cx="1212850" cy="5270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sp>
        <p:nvSpPr>
          <p:cNvPr id="26" name="Flecha curvada hacia arriba 25"/>
          <p:cNvSpPr/>
          <p:nvPr/>
        </p:nvSpPr>
        <p:spPr>
          <a:xfrm>
            <a:off x="6404768" y="5634039"/>
            <a:ext cx="1295400" cy="6826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solidFill>
                <a:schemeClr val="tx1"/>
              </a:solidFill>
            </a:endParaRPr>
          </a:p>
        </p:txBody>
      </p:sp>
      <p:sp>
        <p:nvSpPr>
          <p:cNvPr id="27" name="Flecha arriba 26"/>
          <p:cNvSpPr/>
          <p:nvPr/>
        </p:nvSpPr>
        <p:spPr>
          <a:xfrm>
            <a:off x="8089106" y="2554289"/>
            <a:ext cx="334963" cy="39846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Tree>
    <p:extLst>
      <p:ext uri="{BB962C8B-B14F-4D97-AF65-F5344CB8AC3E}">
        <p14:creationId xmlns:p14="http://schemas.microsoft.com/office/powerpoint/2010/main" val="911939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ircle(in)">
                                      <p:cBhvr>
                                        <p:cTn id="18" dur="2000"/>
                                        <p:tgtEl>
                                          <p:spTgt spid="2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circle(in)">
                                      <p:cBhvr>
                                        <p:cTn id="30" dur="2000"/>
                                        <p:tgtEl>
                                          <p:spTgt spid="2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circle(in)">
                                      <p:cBhvr>
                                        <p:cTn id="42" dur="2000"/>
                                        <p:tgtEl>
                                          <p:spTgt spid="2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circle(in)">
                                      <p:cBhvr>
                                        <p:cTn id="54" dur="2000"/>
                                        <p:tgtEl>
                                          <p:spTgt spid="2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arn(inVertical)">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15" grpId="0" animBg="1"/>
      <p:bldP spid="20" grpId="0" animBg="1"/>
      <p:bldP spid="21" grpId="0" animBg="1"/>
      <p:bldP spid="22" grpId="0" animBg="1"/>
      <p:bldP spid="25"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61301" y="253604"/>
            <a:ext cx="9105900" cy="1143000"/>
          </a:xfrm>
        </p:spPr>
        <p:txBody>
          <a:bodyPr/>
          <a:lstStyle/>
          <a:p>
            <a:pPr eaLnBrk="1" hangingPunct="1"/>
            <a:r>
              <a:rPr lang="es-MX" altLang="x-none" sz="4000" b="1" i="1" dirty="0">
                <a:solidFill>
                  <a:schemeClr val="accent4"/>
                </a:solidFill>
                <a:latin typeface="Arial" panose="020B0604020202020204" pitchFamily="34" charset="0"/>
              </a:rPr>
              <a:t>¿Cómo se originan las Hipoacusias?</a:t>
            </a:r>
            <a:endParaRPr lang="es-ES" altLang="x-none" sz="4000" b="1" i="1" dirty="0">
              <a:solidFill>
                <a:schemeClr val="accent4"/>
              </a:solidFill>
              <a:latin typeface="Arial" panose="020B0604020202020204" pitchFamily="34" charset="0"/>
            </a:endParaRPr>
          </a:p>
        </p:txBody>
      </p:sp>
      <p:sp>
        <p:nvSpPr>
          <p:cNvPr id="27651" name="Rectangle 3"/>
          <p:cNvSpPr>
            <a:spLocks noGrp="1" noChangeArrowheads="1"/>
          </p:cNvSpPr>
          <p:nvPr>
            <p:ph type="body" sz="half" idx="1"/>
          </p:nvPr>
        </p:nvSpPr>
        <p:spPr>
          <a:xfrm>
            <a:off x="736600" y="1511502"/>
            <a:ext cx="5134140" cy="5079798"/>
          </a:xfrm>
        </p:spPr>
        <p:txBody>
          <a:bodyPr>
            <a:normAutofit fontScale="92500" lnSpcReduction="20000"/>
          </a:bodyPr>
          <a:lstStyle/>
          <a:p>
            <a:pPr eaLnBrk="1" hangingPunct="1">
              <a:lnSpc>
                <a:spcPct val="90000"/>
              </a:lnSpc>
              <a:buClr>
                <a:srgbClr val="FF9900"/>
              </a:buClr>
              <a:buFont typeface="Wingdings" panose="05000000000000000000" pitchFamily="2" charset="2"/>
              <a:buChar char="Ø"/>
              <a:defRPr/>
            </a:pPr>
            <a:r>
              <a:rPr lang="es-MX" sz="2400" b="1" i="1" dirty="0">
                <a:solidFill>
                  <a:schemeClr val="tx1">
                    <a:lumMod val="65000"/>
                    <a:lumOff val="35000"/>
                  </a:schemeClr>
                </a:solidFill>
                <a:latin typeface="Arial" charset="0"/>
              </a:rPr>
              <a:t>Traumatismo </a:t>
            </a:r>
            <a:r>
              <a:rPr lang="es-MX" sz="2400" b="1" i="1" dirty="0" err="1">
                <a:solidFill>
                  <a:schemeClr val="tx1">
                    <a:lumMod val="65000"/>
                    <a:lumOff val="35000"/>
                  </a:schemeClr>
                </a:solidFill>
                <a:latin typeface="Arial" charset="0"/>
              </a:rPr>
              <a:t>Craneocefalicos</a:t>
            </a:r>
            <a:r>
              <a:rPr lang="es-MX" sz="2400" b="1" i="1" dirty="0">
                <a:solidFill>
                  <a:schemeClr val="tx1">
                    <a:lumMod val="65000"/>
                    <a:lumOff val="35000"/>
                  </a:schemeClr>
                </a:solidFill>
                <a:latin typeface="Arial" charset="0"/>
              </a:rPr>
              <a:t>.</a:t>
            </a:r>
          </a:p>
          <a:p>
            <a:pPr eaLnBrk="1" hangingPunct="1">
              <a:lnSpc>
                <a:spcPct val="90000"/>
              </a:lnSpc>
              <a:buClr>
                <a:srgbClr val="FF9900"/>
              </a:buClr>
              <a:buFont typeface="Wingdings" panose="05000000000000000000" pitchFamily="2" charset="2"/>
              <a:buNone/>
              <a:defRPr/>
            </a:pPr>
            <a:endParaRPr lang="es-MX" sz="2400" b="1" i="1" dirty="0">
              <a:solidFill>
                <a:schemeClr val="tx1">
                  <a:lumMod val="65000"/>
                  <a:lumOff val="35000"/>
                </a:schemeClr>
              </a:solidFill>
              <a:latin typeface="Arial" charset="0"/>
            </a:endParaRPr>
          </a:p>
          <a:p>
            <a:pPr eaLnBrk="1" hangingPunct="1">
              <a:lnSpc>
                <a:spcPct val="90000"/>
              </a:lnSpc>
              <a:buClr>
                <a:srgbClr val="FF9900"/>
              </a:buClr>
              <a:buFont typeface="Wingdings" panose="05000000000000000000" pitchFamily="2" charset="2"/>
              <a:buNone/>
              <a:defRPr/>
            </a:pPr>
            <a:endParaRPr lang="es-MX" sz="2400" b="1" i="1" dirty="0">
              <a:solidFill>
                <a:schemeClr val="tx1">
                  <a:lumMod val="65000"/>
                  <a:lumOff val="35000"/>
                </a:schemeClr>
              </a:solidFill>
              <a:latin typeface="Arial" charset="0"/>
            </a:endParaRPr>
          </a:p>
          <a:p>
            <a:pPr eaLnBrk="1" hangingPunct="1">
              <a:lnSpc>
                <a:spcPct val="90000"/>
              </a:lnSpc>
              <a:buClr>
                <a:srgbClr val="FF9900"/>
              </a:buClr>
              <a:buFont typeface="Wingdings" panose="05000000000000000000" pitchFamily="2" charset="2"/>
              <a:buChar char="Ø"/>
              <a:defRPr/>
            </a:pPr>
            <a:r>
              <a:rPr lang="es-MX" sz="2400" b="1" i="1" dirty="0">
                <a:solidFill>
                  <a:schemeClr val="tx1">
                    <a:lumMod val="65000"/>
                    <a:lumOff val="35000"/>
                  </a:schemeClr>
                </a:solidFill>
                <a:latin typeface="Arial" charset="0"/>
              </a:rPr>
              <a:t>Medicamentos </a:t>
            </a:r>
            <a:r>
              <a:rPr lang="es-MX" sz="2400" b="1" i="1" dirty="0" err="1">
                <a:solidFill>
                  <a:schemeClr val="tx1">
                    <a:lumMod val="65000"/>
                    <a:lumOff val="35000"/>
                  </a:schemeClr>
                </a:solidFill>
                <a:latin typeface="Arial" charset="0"/>
              </a:rPr>
              <a:t>Ototoxicos</a:t>
            </a:r>
            <a:r>
              <a:rPr lang="es-MX" sz="2400" b="1" i="1" dirty="0">
                <a:solidFill>
                  <a:schemeClr val="tx1">
                    <a:lumMod val="65000"/>
                    <a:lumOff val="35000"/>
                  </a:schemeClr>
                </a:solidFill>
                <a:latin typeface="Arial" charset="0"/>
              </a:rPr>
              <a:t>.  Drogas.</a:t>
            </a:r>
          </a:p>
          <a:p>
            <a:pPr eaLnBrk="1" hangingPunct="1">
              <a:lnSpc>
                <a:spcPct val="90000"/>
              </a:lnSpc>
              <a:buClr>
                <a:srgbClr val="FF9900"/>
              </a:buClr>
              <a:buFont typeface="Wingdings" panose="05000000000000000000" pitchFamily="2" charset="2"/>
              <a:buChar char="Ø"/>
              <a:defRPr/>
            </a:pPr>
            <a:endParaRPr lang="es-MX" sz="2400" b="1" i="1" dirty="0">
              <a:solidFill>
                <a:schemeClr val="tx1">
                  <a:lumMod val="65000"/>
                  <a:lumOff val="35000"/>
                </a:schemeClr>
              </a:solidFill>
              <a:latin typeface="Arial" charset="0"/>
            </a:endParaRPr>
          </a:p>
          <a:p>
            <a:pPr eaLnBrk="1" hangingPunct="1">
              <a:lnSpc>
                <a:spcPct val="90000"/>
              </a:lnSpc>
              <a:buClr>
                <a:srgbClr val="FF9900"/>
              </a:buClr>
              <a:buFont typeface="Wingdings" panose="05000000000000000000" pitchFamily="2" charset="2"/>
              <a:buChar char="Ø"/>
              <a:defRPr/>
            </a:pPr>
            <a:endParaRPr lang="es-MX" sz="2400" b="1" i="1" dirty="0">
              <a:solidFill>
                <a:schemeClr val="tx1">
                  <a:lumMod val="65000"/>
                  <a:lumOff val="35000"/>
                </a:schemeClr>
              </a:solidFill>
              <a:latin typeface="Arial" charset="0"/>
            </a:endParaRPr>
          </a:p>
          <a:p>
            <a:pPr eaLnBrk="1" hangingPunct="1">
              <a:lnSpc>
                <a:spcPct val="90000"/>
              </a:lnSpc>
              <a:buClr>
                <a:srgbClr val="FF9900"/>
              </a:buClr>
              <a:buFont typeface="Wingdings" panose="05000000000000000000" pitchFamily="2" charset="2"/>
              <a:buChar char="Ø"/>
              <a:defRPr/>
            </a:pPr>
            <a:endParaRPr lang="es-MX" sz="2400" b="1" i="1" dirty="0">
              <a:solidFill>
                <a:schemeClr val="tx1">
                  <a:lumMod val="65000"/>
                  <a:lumOff val="35000"/>
                </a:schemeClr>
              </a:solidFill>
              <a:latin typeface="Arial" charset="0"/>
            </a:endParaRPr>
          </a:p>
          <a:p>
            <a:pPr eaLnBrk="1" hangingPunct="1">
              <a:lnSpc>
                <a:spcPct val="90000"/>
              </a:lnSpc>
              <a:buClr>
                <a:srgbClr val="FF9900"/>
              </a:buClr>
              <a:buFont typeface="Wingdings" panose="05000000000000000000" pitchFamily="2" charset="2"/>
              <a:buChar char="Ø"/>
              <a:defRPr/>
            </a:pPr>
            <a:r>
              <a:rPr lang="es-MX" sz="2400" b="1" i="1" dirty="0">
                <a:solidFill>
                  <a:schemeClr val="tx1">
                    <a:lumMod val="65000"/>
                    <a:lumOff val="35000"/>
                  </a:schemeClr>
                </a:solidFill>
                <a:latin typeface="Arial" charset="0"/>
              </a:rPr>
              <a:t>Enfermedades Virales.</a:t>
            </a:r>
          </a:p>
          <a:p>
            <a:pPr eaLnBrk="1" hangingPunct="1">
              <a:lnSpc>
                <a:spcPct val="90000"/>
              </a:lnSpc>
              <a:buClr>
                <a:srgbClr val="FF9900"/>
              </a:buClr>
              <a:buFont typeface="Wingdings" panose="05000000000000000000" pitchFamily="2" charset="2"/>
              <a:buChar char="Ø"/>
              <a:defRPr/>
            </a:pPr>
            <a:endParaRPr lang="es-MX" sz="2400" b="1" i="1" dirty="0">
              <a:solidFill>
                <a:schemeClr val="tx1">
                  <a:lumMod val="65000"/>
                  <a:lumOff val="35000"/>
                </a:schemeClr>
              </a:solidFill>
              <a:latin typeface="Arial" charset="0"/>
            </a:endParaRPr>
          </a:p>
          <a:p>
            <a:pPr eaLnBrk="1" hangingPunct="1">
              <a:lnSpc>
                <a:spcPct val="90000"/>
              </a:lnSpc>
              <a:buClr>
                <a:srgbClr val="FF9900"/>
              </a:buClr>
              <a:buFont typeface="Wingdings" panose="05000000000000000000" pitchFamily="2" charset="2"/>
              <a:buChar char="Ø"/>
              <a:defRPr/>
            </a:pPr>
            <a:endParaRPr lang="es-MX" sz="2400" b="1" i="1" dirty="0">
              <a:solidFill>
                <a:schemeClr val="tx1">
                  <a:lumMod val="65000"/>
                  <a:lumOff val="35000"/>
                </a:schemeClr>
              </a:solidFill>
              <a:latin typeface="Arial" charset="0"/>
            </a:endParaRPr>
          </a:p>
          <a:p>
            <a:pPr eaLnBrk="1" hangingPunct="1">
              <a:lnSpc>
                <a:spcPct val="90000"/>
              </a:lnSpc>
              <a:buClr>
                <a:srgbClr val="FF9900"/>
              </a:buClr>
              <a:buFont typeface="Wingdings" panose="05000000000000000000" pitchFamily="2" charset="2"/>
              <a:buChar char="Ø"/>
              <a:defRPr/>
            </a:pPr>
            <a:endParaRPr lang="es-MX" sz="2400" b="1" i="1" dirty="0">
              <a:solidFill>
                <a:schemeClr val="tx1">
                  <a:lumMod val="65000"/>
                  <a:lumOff val="35000"/>
                </a:schemeClr>
              </a:solidFill>
              <a:latin typeface="Arial" charset="0"/>
            </a:endParaRPr>
          </a:p>
          <a:p>
            <a:pPr eaLnBrk="1" hangingPunct="1">
              <a:lnSpc>
                <a:spcPct val="90000"/>
              </a:lnSpc>
              <a:buClr>
                <a:srgbClr val="FF9900"/>
              </a:buClr>
              <a:buFont typeface="Wingdings" panose="05000000000000000000" pitchFamily="2" charset="2"/>
              <a:buChar char="Ø"/>
              <a:defRPr/>
            </a:pPr>
            <a:r>
              <a:rPr lang="es-MX" sz="2400" b="1" i="1" dirty="0">
                <a:solidFill>
                  <a:schemeClr val="tx1">
                    <a:lumMod val="65000"/>
                    <a:lumOff val="35000"/>
                  </a:schemeClr>
                </a:solidFill>
                <a:latin typeface="Arial" charset="0"/>
              </a:rPr>
              <a:t>Exposición a Ruido de Gran Magnitud. </a:t>
            </a:r>
          </a:p>
          <a:p>
            <a:pPr eaLnBrk="1" hangingPunct="1">
              <a:lnSpc>
                <a:spcPct val="90000"/>
              </a:lnSpc>
              <a:buClr>
                <a:srgbClr val="FF9900"/>
              </a:buClr>
              <a:buFont typeface="Wingdings" panose="05000000000000000000" pitchFamily="2" charset="2"/>
              <a:buChar char="Ø"/>
              <a:defRPr/>
            </a:pPr>
            <a:endParaRPr lang="es-MX" b="1" i="1" dirty="0">
              <a:solidFill>
                <a:srgbClr val="EFF92D"/>
              </a:solidFill>
              <a:latin typeface="Arial" charset="0"/>
            </a:endParaRPr>
          </a:p>
          <a:p>
            <a:pPr eaLnBrk="1" hangingPunct="1">
              <a:lnSpc>
                <a:spcPct val="90000"/>
              </a:lnSpc>
              <a:buClr>
                <a:srgbClr val="FF9900"/>
              </a:buClr>
              <a:buFont typeface="Wingdings" panose="05000000000000000000" pitchFamily="2" charset="2"/>
              <a:buChar char="Ø"/>
              <a:defRPr/>
            </a:pPr>
            <a:endParaRPr lang="es-MX" b="1" i="1" dirty="0">
              <a:solidFill>
                <a:srgbClr val="EFF92D"/>
              </a:solidFill>
              <a:latin typeface="Arial" charset="0"/>
            </a:endParaRPr>
          </a:p>
          <a:p>
            <a:pPr eaLnBrk="1" hangingPunct="1">
              <a:lnSpc>
                <a:spcPct val="90000"/>
              </a:lnSpc>
              <a:defRPr/>
            </a:pPr>
            <a:endParaRPr lang="es-ES" sz="3400" b="1" i="1" dirty="0">
              <a:solidFill>
                <a:srgbClr val="EFF92D"/>
              </a:solidFill>
              <a:latin typeface="Arial" charset="0"/>
            </a:endParaRPr>
          </a:p>
        </p:txBody>
      </p:sp>
      <p:pic>
        <p:nvPicPr>
          <p:cNvPr id="53252" name="Picture 3" descr="escarlati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716" y="3758965"/>
            <a:ext cx="1753870" cy="128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descr="inyectable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806" y="2339512"/>
            <a:ext cx="1704258" cy="1996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7" descr="work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500" y="4432830"/>
            <a:ext cx="1707834" cy="222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9" descr="1235252803_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524" y="964804"/>
            <a:ext cx="1754411" cy="129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0813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dissolve">
                                      <p:cBhvr>
                                        <p:cTn id="7" dur="500"/>
                                        <p:tgtEl>
                                          <p:spTgt spid="27650"/>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651">
                                            <p:txEl>
                                              <p:pRg st="0" end="0"/>
                                            </p:txEl>
                                          </p:spTgt>
                                        </p:tgtEl>
                                        <p:attrNameLst>
                                          <p:attrName>style.visibility</p:attrName>
                                        </p:attrNameLst>
                                      </p:cBhvr>
                                      <p:to>
                                        <p:strVal val="visible"/>
                                      </p:to>
                                    </p:set>
                                    <p:anim calcmode="lin" valueType="num">
                                      <p:cBhvr additive="base">
                                        <p:cTn id="11"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7651">
                                            <p:txEl>
                                              <p:pRg st="0" end="0"/>
                                            </p:txEl>
                                          </p:spTgt>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27651">
                                            <p:txEl>
                                              <p:pRg st="3" end="3"/>
                                            </p:txEl>
                                          </p:spTgt>
                                        </p:tgtEl>
                                        <p:attrNameLst>
                                          <p:attrName>style.visibility</p:attrName>
                                        </p:attrNameLst>
                                      </p:cBhvr>
                                      <p:to>
                                        <p:strVal val="visible"/>
                                      </p:to>
                                    </p:set>
                                    <p:anim calcmode="lin" valueType="num">
                                      <p:cBhvr additive="base">
                                        <p:cTn id="16" dur="500" fill="hold"/>
                                        <p:tgtEl>
                                          <p:spTgt spid="27651">
                                            <p:txEl>
                                              <p:pRg st="3" end="3"/>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27651">
                                            <p:txEl>
                                              <p:pRg st="3" end="3"/>
                                            </p:txEl>
                                          </p:spTgt>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7651">
                                            <p:txEl>
                                              <p:pRg st="7" end="7"/>
                                            </p:txEl>
                                          </p:spTgt>
                                        </p:tgtEl>
                                        <p:attrNameLst>
                                          <p:attrName>style.visibility</p:attrName>
                                        </p:attrNameLst>
                                      </p:cBhvr>
                                      <p:to>
                                        <p:strVal val="visible"/>
                                      </p:to>
                                    </p:set>
                                    <p:anim calcmode="lin" valueType="num">
                                      <p:cBhvr additive="base">
                                        <p:cTn id="21" dur="500" fill="hold"/>
                                        <p:tgtEl>
                                          <p:spTgt spid="27651">
                                            <p:txEl>
                                              <p:pRg st="7" end="7"/>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7651">
                                            <p:txEl>
                                              <p:pRg st="7" end="7"/>
                                            </p:txEl>
                                          </p:spTgt>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27651">
                                            <p:txEl>
                                              <p:pRg st="11" end="11"/>
                                            </p:txEl>
                                          </p:spTgt>
                                        </p:tgtEl>
                                        <p:attrNameLst>
                                          <p:attrName>style.visibility</p:attrName>
                                        </p:attrNameLst>
                                      </p:cBhvr>
                                      <p:to>
                                        <p:strVal val="visible"/>
                                      </p:to>
                                    </p:set>
                                    <p:anim calcmode="lin" valueType="num">
                                      <p:cBhvr additive="base">
                                        <p:cTn id="26" dur="500" fill="hold"/>
                                        <p:tgtEl>
                                          <p:spTgt spid="27651">
                                            <p:txEl>
                                              <p:pRg st="11" end="1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27651">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utoUpdateAnimBg="0"/>
      <p:bldP spid="27651" grpId="0" build="p" autoUpdateAnimBg="0" advAuto="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9" name="Rectangle 7"/>
          <p:cNvSpPr>
            <a:spLocks noGrp="1" noChangeArrowheads="1"/>
          </p:cNvSpPr>
          <p:nvPr>
            <p:ph type="title"/>
          </p:nvPr>
        </p:nvSpPr>
        <p:spPr>
          <a:xfrm>
            <a:off x="1620198" y="596900"/>
            <a:ext cx="7772400" cy="1143000"/>
          </a:xfrm>
          <a:noFill/>
        </p:spPr>
        <p:txBody>
          <a:bodyPr>
            <a:normAutofit/>
          </a:bodyPr>
          <a:lstStyle/>
          <a:p>
            <a:pPr algn="ctr" eaLnBrk="1" hangingPunct="1"/>
            <a:r>
              <a:rPr lang="es-MX" altLang="x-none" sz="4000" b="1" i="1" dirty="0">
                <a:solidFill>
                  <a:schemeClr val="accent4"/>
                </a:solidFill>
                <a:latin typeface="Arial" panose="020B0604020202020204" pitchFamily="34" charset="0"/>
              </a:rPr>
              <a:t>Hipoacusias del oído externo</a:t>
            </a:r>
            <a:endParaRPr lang="es-ES" altLang="x-none" sz="4000" b="1" i="1" dirty="0">
              <a:solidFill>
                <a:schemeClr val="accent4"/>
              </a:solidFill>
              <a:latin typeface="Arial" panose="020B0604020202020204" pitchFamily="34" charset="0"/>
            </a:endParaRPr>
          </a:p>
        </p:txBody>
      </p:sp>
      <p:sp>
        <p:nvSpPr>
          <p:cNvPr id="38920" name="Rectangle 8"/>
          <p:cNvSpPr>
            <a:spLocks noGrp="1" noChangeArrowheads="1"/>
          </p:cNvSpPr>
          <p:nvPr>
            <p:ph sz="half" idx="1"/>
          </p:nvPr>
        </p:nvSpPr>
        <p:spPr>
          <a:xfrm>
            <a:off x="1243462" y="1828800"/>
            <a:ext cx="3886200" cy="4343400"/>
          </a:xfrm>
        </p:spPr>
        <p:txBody>
          <a:bodyPr/>
          <a:lstStyle/>
          <a:p>
            <a:pPr algn="ctr" eaLnBrk="1" hangingPunct="1">
              <a:buFont typeface="Wingdings" panose="05000000000000000000" pitchFamily="2" charset="2"/>
              <a:buNone/>
              <a:defRPr/>
            </a:pPr>
            <a:r>
              <a:rPr lang="es-MX" sz="3200" b="1" i="1" dirty="0">
                <a:solidFill>
                  <a:schemeClr val="tx1">
                    <a:lumMod val="65000"/>
                    <a:lumOff val="35000"/>
                  </a:schemeClr>
                </a:solidFill>
                <a:latin typeface="Arial" charset="0"/>
              </a:rPr>
              <a:t>Enfermedad</a:t>
            </a:r>
          </a:p>
          <a:p>
            <a:pPr algn="ctr" eaLnBrk="1" hangingPunct="1">
              <a:buFont typeface="Wingdings" panose="05000000000000000000" pitchFamily="2" charset="2"/>
              <a:buNone/>
              <a:defRPr/>
            </a:pPr>
            <a:endParaRPr lang="es-MX" sz="900" b="1" i="1" dirty="0">
              <a:solidFill>
                <a:schemeClr val="tx1">
                  <a:lumMod val="65000"/>
                  <a:lumOff val="35000"/>
                </a:schemeClr>
              </a:solidFill>
              <a:latin typeface="Arial" charset="0"/>
            </a:endParaRP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Canal colapsado </a:t>
            </a: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Tapón de cerumen</a:t>
            </a: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Cuerpos extraños   </a:t>
            </a:r>
          </a:p>
          <a:p>
            <a:pPr eaLnBrk="1" hangingPunct="1">
              <a:lnSpc>
                <a:spcPct val="120000"/>
              </a:lnSpc>
              <a:buClr>
                <a:srgbClr val="FF9900"/>
              </a:buClr>
              <a:buFont typeface="Wingdings" panose="05000000000000000000" pitchFamily="2" charset="2"/>
              <a:buChar char="Ø"/>
              <a:defRPr/>
            </a:pPr>
            <a:r>
              <a:rPr lang="es-MX" sz="2800" b="1" i="1" dirty="0">
                <a:solidFill>
                  <a:schemeClr val="tx1">
                    <a:lumMod val="65000"/>
                    <a:lumOff val="35000"/>
                  </a:schemeClr>
                </a:solidFill>
                <a:latin typeface="Arial" charset="0"/>
              </a:rPr>
              <a:t>Otitis externas </a:t>
            </a:r>
            <a:endParaRPr lang="es-ES" sz="2800" b="1" i="1" dirty="0">
              <a:solidFill>
                <a:schemeClr val="tx1">
                  <a:lumMod val="65000"/>
                  <a:lumOff val="35000"/>
                </a:schemeClr>
              </a:solidFill>
              <a:latin typeface="Arial" charset="0"/>
            </a:endParaRPr>
          </a:p>
        </p:txBody>
      </p:sp>
      <p:pic>
        <p:nvPicPr>
          <p:cNvPr id="38923" name="Picture 11" descr="BD05198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1216" y="2590800"/>
            <a:ext cx="189071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4" name="Rectangle 12"/>
          <p:cNvSpPr>
            <a:spLocks noChangeArrowheads="1"/>
          </p:cNvSpPr>
          <p:nvPr/>
        </p:nvSpPr>
        <p:spPr bwMode="auto">
          <a:xfrm>
            <a:off x="5832333" y="1749425"/>
            <a:ext cx="2673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MX" sz="3600" b="1" dirty="0">
                <a:solidFill>
                  <a:schemeClr val="tx1">
                    <a:lumMod val="65000"/>
                    <a:lumOff val="35000"/>
                  </a:schemeClr>
                </a:solidFill>
                <a:latin typeface="Arial" charset="0"/>
              </a:rPr>
              <a:t>Conductiva</a:t>
            </a:r>
            <a:endParaRPr lang="es-ES" sz="3600" b="1" dirty="0">
              <a:solidFill>
                <a:schemeClr val="tx1">
                  <a:lumMod val="65000"/>
                  <a:lumOff val="35000"/>
                </a:schemeClr>
              </a:solidFill>
              <a:latin typeface="Arial" charset="0"/>
            </a:endParaRPr>
          </a:p>
        </p:txBody>
      </p:sp>
    </p:spTree>
    <p:extLst>
      <p:ext uri="{BB962C8B-B14F-4D97-AF65-F5344CB8AC3E}">
        <p14:creationId xmlns:p14="http://schemas.microsoft.com/office/powerpoint/2010/main" val="3367263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8919"/>
                                        </p:tgtEl>
                                        <p:attrNameLst>
                                          <p:attrName>style.visibility</p:attrName>
                                        </p:attrNameLst>
                                      </p:cBhvr>
                                      <p:to>
                                        <p:strVal val="visible"/>
                                      </p:to>
                                    </p:set>
                                    <p:animEffect transition="in" filter="dissolve">
                                      <p:cBhvr>
                                        <p:cTn id="7" dur="500"/>
                                        <p:tgtEl>
                                          <p:spTgt spid="38919"/>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8920">
                                            <p:txEl>
                                              <p:pRg st="0" end="0"/>
                                            </p:txEl>
                                          </p:spTgt>
                                        </p:tgtEl>
                                        <p:attrNameLst>
                                          <p:attrName>style.visibility</p:attrName>
                                        </p:attrNameLst>
                                      </p:cBhvr>
                                      <p:to>
                                        <p:strVal val="visible"/>
                                      </p:to>
                                    </p:set>
                                    <p:animEffect transition="in" filter="wipe(up)">
                                      <p:cBhvr>
                                        <p:cTn id="11" dur="500"/>
                                        <p:tgtEl>
                                          <p:spTgt spid="38920">
                                            <p:txEl>
                                              <p:pRg st="0" end="0"/>
                                            </p:txEl>
                                          </p:spTgt>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8920">
                                            <p:txEl>
                                              <p:pRg st="2" end="2"/>
                                            </p:txEl>
                                          </p:spTgt>
                                        </p:tgtEl>
                                        <p:attrNameLst>
                                          <p:attrName>style.visibility</p:attrName>
                                        </p:attrNameLst>
                                      </p:cBhvr>
                                      <p:to>
                                        <p:strVal val="visible"/>
                                      </p:to>
                                    </p:set>
                                    <p:animEffect transition="in" filter="wipe(up)">
                                      <p:cBhvr>
                                        <p:cTn id="15" dur="500"/>
                                        <p:tgtEl>
                                          <p:spTgt spid="38920">
                                            <p:txEl>
                                              <p:pRg st="2" end="2"/>
                                            </p:txEl>
                                          </p:spTgt>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8920">
                                            <p:txEl>
                                              <p:pRg st="3" end="3"/>
                                            </p:txEl>
                                          </p:spTgt>
                                        </p:tgtEl>
                                        <p:attrNameLst>
                                          <p:attrName>style.visibility</p:attrName>
                                        </p:attrNameLst>
                                      </p:cBhvr>
                                      <p:to>
                                        <p:strVal val="visible"/>
                                      </p:to>
                                    </p:set>
                                    <p:animEffect transition="in" filter="wipe(up)">
                                      <p:cBhvr>
                                        <p:cTn id="19" dur="500"/>
                                        <p:tgtEl>
                                          <p:spTgt spid="38920">
                                            <p:txEl>
                                              <p:pRg st="3" end="3"/>
                                            </p:txEl>
                                          </p:spTgt>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8920">
                                            <p:txEl>
                                              <p:pRg st="4" end="4"/>
                                            </p:txEl>
                                          </p:spTgt>
                                        </p:tgtEl>
                                        <p:attrNameLst>
                                          <p:attrName>style.visibility</p:attrName>
                                        </p:attrNameLst>
                                      </p:cBhvr>
                                      <p:to>
                                        <p:strVal val="visible"/>
                                      </p:to>
                                    </p:set>
                                    <p:animEffect transition="in" filter="wipe(up)">
                                      <p:cBhvr>
                                        <p:cTn id="23" dur="500"/>
                                        <p:tgtEl>
                                          <p:spTgt spid="38920">
                                            <p:txEl>
                                              <p:pRg st="4" end="4"/>
                                            </p:txEl>
                                          </p:spTgt>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8920">
                                            <p:txEl>
                                              <p:pRg st="5" end="5"/>
                                            </p:txEl>
                                          </p:spTgt>
                                        </p:tgtEl>
                                        <p:attrNameLst>
                                          <p:attrName>style.visibility</p:attrName>
                                        </p:attrNameLst>
                                      </p:cBhvr>
                                      <p:to>
                                        <p:strVal val="visible"/>
                                      </p:to>
                                    </p:set>
                                    <p:animEffect transition="in" filter="wipe(up)">
                                      <p:cBhvr>
                                        <p:cTn id="27" dur="500"/>
                                        <p:tgtEl>
                                          <p:spTgt spid="38920">
                                            <p:txEl>
                                              <p:pRg st="5" end="5"/>
                                            </p:txEl>
                                          </p:spTgt>
                                        </p:tgtEl>
                                      </p:cBhvr>
                                    </p:animEffect>
                                  </p:childTnLst>
                                </p:cTn>
                              </p:par>
                            </p:childTnLst>
                          </p:cTn>
                        </p:par>
                        <p:par>
                          <p:cTn id="28" fill="hold" nodeType="afterGroup">
                            <p:stCondLst>
                              <p:cond delay="3000"/>
                            </p:stCondLst>
                            <p:childTnLst>
                              <p:par>
                                <p:cTn id="29" presetID="2" presetClass="entr" presetSubtype="2" fill="hold" grpId="0" nodeType="afterEffect">
                                  <p:stCondLst>
                                    <p:cond delay="0"/>
                                  </p:stCondLst>
                                  <p:childTnLst>
                                    <p:set>
                                      <p:cBhvr>
                                        <p:cTn id="30" dur="1" fill="hold">
                                          <p:stCondLst>
                                            <p:cond delay="0"/>
                                          </p:stCondLst>
                                        </p:cTn>
                                        <p:tgtEl>
                                          <p:spTgt spid="38924"/>
                                        </p:tgtEl>
                                        <p:attrNameLst>
                                          <p:attrName>style.visibility</p:attrName>
                                        </p:attrNameLst>
                                      </p:cBhvr>
                                      <p:to>
                                        <p:strVal val="visible"/>
                                      </p:to>
                                    </p:set>
                                    <p:anim calcmode="lin" valueType="num">
                                      <p:cBhvr additive="base">
                                        <p:cTn id="31" dur="500" fill="hold"/>
                                        <p:tgtEl>
                                          <p:spTgt spid="38924"/>
                                        </p:tgtEl>
                                        <p:attrNameLst>
                                          <p:attrName>ppt_x</p:attrName>
                                        </p:attrNameLst>
                                      </p:cBhvr>
                                      <p:tavLst>
                                        <p:tav tm="0">
                                          <p:val>
                                            <p:strVal val="1+#ppt_w/2"/>
                                          </p:val>
                                        </p:tav>
                                        <p:tav tm="100000">
                                          <p:val>
                                            <p:strVal val="#ppt_x"/>
                                          </p:val>
                                        </p:tav>
                                      </p:tavLst>
                                    </p:anim>
                                    <p:anim calcmode="lin" valueType="num">
                                      <p:cBhvr additive="base">
                                        <p:cTn id="32" dur="500" fill="hold"/>
                                        <p:tgtEl>
                                          <p:spTgt spid="38924"/>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500"/>
                            </p:stCondLst>
                            <p:childTnLst>
                              <p:par>
                                <p:cTn id="34" presetID="2" presetClass="entr" presetSubtype="8" fill="hold" nodeType="afterEffect">
                                  <p:stCondLst>
                                    <p:cond delay="0"/>
                                  </p:stCondLst>
                                  <p:childTnLst>
                                    <p:set>
                                      <p:cBhvr>
                                        <p:cTn id="35" dur="1" fill="hold">
                                          <p:stCondLst>
                                            <p:cond delay="0"/>
                                          </p:stCondLst>
                                        </p:cTn>
                                        <p:tgtEl>
                                          <p:spTgt spid="38923"/>
                                        </p:tgtEl>
                                        <p:attrNameLst>
                                          <p:attrName>style.visibility</p:attrName>
                                        </p:attrNameLst>
                                      </p:cBhvr>
                                      <p:to>
                                        <p:strVal val="visible"/>
                                      </p:to>
                                    </p:set>
                                    <p:anim calcmode="lin" valueType="num">
                                      <p:cBhvr additive="base">
                                        <p:cTn id="36" dur="500" fill="hold"/>
                                        <p:tgtEl>
                                          <p:spTgt spid="38923"/>
                                        </p:tgtEl>
                                        <p:attrNameLst>
                                          <p:attrName>ppt_x</p:attrName>
                                        </p:attrNameLst>
                                      </p:cBhvr>
                                      <p:tavLst>
                                        <p:tav tm="0">
                                          <p:val>
                                            <p:strVal val="0-#ppt_w/2"/>
                                          </p:val>
                                        </p:tav>
                                        <p:tav tm="100000">
                                          <p:val>
                                            <p:strVal val="#ppt_x"/>
                                          </p:val>
                                        </p:tav>
                                      </p:tavLst>
                                    </p:anim>
                                    <p:anim calcmode="lin" valueType="num">
                                      <p:cBhvr additive="base">
                                        <p:cTn id="37" dur="500" fill="hold"/>
                                        <p:tgtEl>
                                          <p:spTgt spid="389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autoUpdateAnimBg="0"/>
      <p:bldP spid="38920" grpId="0" build="p" autoUpdateAnimBg="0" advAuto="0"/>
      <p:bldP spid="38924" grpId="0" autoUpdateAnimBg="0"/>
    </p:bldLst>
  </p:timing>
</p:sld>
</file>

<file path=ppt/theme/theme1.xml><?xml version="1.0" encoding="utf-8"?>
<a:theme xmlns:a="http://schemas.openxmlformats.org/drawingml/2006/main" name="Faceta">
  <a:themeElements>
    <a:clrScheme name="Rojo naranja">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a">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Angles</Template>
  <TotalTime>767</TotalTime>
  <Words>1159</Words>
  <Application>Microsoft Office PowerPoint</Application>
  <PresentationFormat>Panorámica</PresentationFormat>
  <Paragraphs>169</Paragraphs>
  <Slides>31</Slides>
  <Notes>11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31</vt:i4>
      </vt:variant>
    </vt:vector>
  </HeadingPairs>
  <TitlesOfParts>
    <vt:vector size="41" baseType="lpstr">
      <vt:lpstr>Arial</vt:lpstr>
      <vt:lpstr>Arial</vt:lpstr>
      <vt:lpstr>Calibri</vt:lpstr>
      <vt:lpstr>Helvetica Neue</vt:lpstr>
      <vt:lpstr>Tahoma</vt:lpstr>
      <vt:lpstr>Times New Roman</vt:lpstr>
      <vt:lpstr>Trebuchet MS</vt:lpstr>
      <vt:lpstr>Wingdings</vt:lpstr>
      <vt:lpstr>Wingdings 3</vt:lpstr>
      <vt:lpstr>Faceta</vt:lpstr>
      <vt:lpstr>Presentación de PowerPoint</vt:lpstr>
      <vt:lpstr>¿Qué es la Hipoacusia?</vt:lpstr>
      <vt:lpstr>¿QUÉ ES HIPOACUSIA?</vt:lpstr>
      <vt:lpstr>DIFERENCIA</vt:lpstr>
      <vt:lpstr>Presentación de PowerPoint</vt:lpstr>
      <vt:lpstr>Presentación de PowerPoint</vt:lpstr>
      <vt:lpstr>FUNCIONAMIENTO DEL OÍDO</vt:lpstr>
      <vt:lpstr>¿Cómo se originan las Hipoacusias?</vt:lpstr>
      <vt:lpstr>Hipoacusias del oído externo</vt:lpstr>
      <vt:lpstr>Hipoacusias del oído Medio</vt:lpstr>
      <vt:lpstr>Hipoacusias del oído Interno</vt:lpstr>
      <vt:lpstr> Grado de pérdida auditiva</vt:lpstr>
      <vt:lpstr> Audiograma: La ‘banana del habla’ </vt:lpstr>
      <vt:lpstr>  LA MICROTIA </vt:lpstr>
      <vt:lpstr>Presentación de PowerPoint</vt:lpstr>
      <vt:lpstr>Presentación de PowerPoint</vt:lpstr>
      <vt:lpstr>Presentación de PowerPoint</vt:lpstr>
      <vt:lpstr>¿Qué se debe hacer cuando hay  estudiantes hipoacúsicos?</vt:lpstr>
      <vt:lpstr>¿Qué no se debe hacer cuando hay  estudiantes hipoacúsicos?</vt:lpstr>
      <vt:lpstr>Accesibilidad y ayudas técnicas para la Hipoacusia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NUESTROS DERECHOS</vt:lpstr>
      <vt:lpstr>3 DE MARZO – DÍA MUNDIAL DEL CUIDADO DEL OÍDO Y LA AUDICIÓN</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edwin andrade</dc:creator>
  <cp:lastModifiedBy>Nirvana Callejas</cp:lastModifiedBy>
  <cp:revision>58</cp:revision>
  <dcterms:created xsi:type="dcterms:W3CDTF">2018-07-28T21:45:03Z</dcterms:created>
  <dcterms:modified xsi:type="dcterms:W3CDTF">2023-02-27T01:18:51Z</dcterms:modified>
</cp:coreProperties>
</file>